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11" r:id="rId2"/>
    <p:sldId id="258" r:id="rId3"/>
    <p:sldId id="291" r:id="rId4"/>
    <p:sldId id="323" r:id="rId5"/>
    <p:sldId id="322" r:id="rId6"/>
    <p:sldId id="325" r:id="rId7"/>
    <p:sldId id="326" r:id="rId8"/>
    <p:sldId id="338" r:id="rId9"/>
    <p:sldId id="294" r:id="rId10"/>
    <p:sldId id="332" r:id="rId11"/>
    <p:sldId id="333" r:id="rId12"/>
    <p:sldId id="324" r:id="rId13"/>
    <p:sldId id="339" r:id="rId14"/>
    <p:sldId id="334" r:id="rId15"/>
    <p:sldId id="335" r:id="rId16"/>
    <p:sldId id="336" r:id="rId17"/>
    <p:sldId id="337" r:id="rId18"/>
    <p:sldId id="329" r:id="rId19"/>
    <p:sldId id="340" r:id="rId20"/>
    <p:sldId id="330" r:id="rId21"/>
    <p:sldId id="321" r:id="rId22"/>
    <p:sldId id="342" r:id="rId23"/>
    <p:sldId id="34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1"/>
    <a:srgbClr val="921E24"/>
    <a:srgbClr val="911E22"/>
    <a:srgbClr val="921E23"/>
    <a:srgbClr val="7F161B"/>
    <a:srgbClr val="9A0000"/>
    <a:srgbClr val="7E1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4" autoAdjust="0"/>
    <p:restoredTop sz="94668"/>
  </p:normalViewPr>
  <p:slideViewPr>
    <p:cSldViewPr snapToGrid="0" showGuides="1">
      <p:cViewPr varScale="1">
        <p:scale>
          <a:sx n="79" d="100"/>
          <a:sy n="79" d="100"/>
        </p:scale>
        <p:origin x="77" y="18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E914-D620-9442-BCCD-51707B6F90D2}" type="datetimeFigureOut">
              <a:rPr kumimoji="1" lang="zh-CN" altLang="en-US" smtClean="0"/>
              <a:t>2023/10/9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AB4E-63C4-9548-A330-CCCE1C9D77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73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891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76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732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8474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38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CEEB7-ABFB-471A-ADCB-495EC7794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60A374-5374-4DDE-BCA0-F0740290B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B1093D-015E-4F6E-8FFA-620396DA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AFF19-A4AA-4C08-AEB5-36C651342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EBA11-CF3F-46CB-9E67-695AB0C2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7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AB714-989B-4D33-96F4-2B445283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C4C592-EABB-4648-8153-C80FE8945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C75BF-C3D3-40E2-8133-D4FA0E71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EC0A3E-3434-460A-95AF-5F0A4E45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DE8E57-6EED-4028-B7F6-12E4FC88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50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2B1054-3E4A-43AB-A740-8FA5AE4A9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064617-66C9-4610-96EB-8DBD7A0D9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2C5F1B-212A-4649-8623-6A8B3057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A74AC5-DCB6-49A6-B821-A2D260F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CB4E1-0513-46F6-804A-623F7D78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DA1FB-A6CF-4F76-8049-BFB2F800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07DE5A-76BA-446E-8F45-665685A36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35D23D-1F2E-43CC-959A-2F9241D6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B78137-32AC-4F0B-B91B-24C22D1F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2BDE78-357B-4977-B26A-818FF5A5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2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3D76B-92A8-4C52-830C-D56F70737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A7E3D6-A48E-4708-B327-6759957D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1C38F0-1F91-4E42-ADB1-51684747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CC766-4152-4E01-9D95-7BF4B583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BDEEDF-5F1C-42A5-8DBF-979D3DED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448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0416E-FF30-47C2-BFFD-94BCFABB7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A9A159-EE3E-49BA-8F5A-5C677623E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5CD34D-853C-4A1A-BF39-4BCB0873E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556450-DCFA-4338-A456-832AF6818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563404-138D-4283-8B43-BACAA250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2B1F88-82F6-4E65-B5AE-C37C849C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4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8A563-9746-4325-91CC-726B0B12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7FA948-7E2D-43B7-B415-9BB51AF6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11B11E-09C3-462F-AA36-7C78774D7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409D6A-7BF1-42B6-8FF2-7C3B6FC3C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5E20E0-6A63-4EA5-8809-875E3EB2E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A4436E-E434-49DA-AEF5-E960C0C1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B35480-CA15-4195-A88A-946DBACC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5FC85C-6FD3-444A-9A5E-01032472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79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6EE34-A494-4648-8C0D-B864BE21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1EBD94-5A0F-4251-B472-66C07100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0A38D9-ACDD-49C4-9501-C93603C9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1F7F38-D4DA-4237-9BC5-395BC82DD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76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3D695F-240D-4EEA-B341-A92087FDC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E93584-CF6E-41AA-AC1E-FE90E7189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7906E4-8376-4F8E-A6EB-D813FFE4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61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64DDB-4F66-4393-BA92-8D147715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76F15F-E333-4669-AF0F-FF818992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7B6901-09D9-4789-8C40-AC9EE7EDC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EFF1E8-CB7D-411B-99F9-244F27EA2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843332-3FF6-407E-8B2A-764F7239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800C51-ED80-409C-A7AE-E2DEB864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3AED8-409F-47F4-B2E8-A9AC4B460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B673F9-AE70-47BB-839B-372EBC833F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56FCDE-73AF-471F-9517-89446524D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D6181D-BB61-4BA6-A04D-96E6F2B02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FB3EC-9BD2-470A-973A-BE1E8895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92810E-1BD3-475A-820E-19DEA89FC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5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7A12CD-6626-4F81-B688-359DD39A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2A76FF-F722-4DB7-B8FF-A16B53FA7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889D61-C05E-420B-AC27-0FE432C2D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0A4BC-35B1-438E-9152-446B9BB83C97}" type="datetimeFigureOut">
              <a:rPr lang="zh-CN" altLang="en-US" smtClean="0"/>
              <a:t>2023/10/9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961EF9-BD67-4F65-85E3-294983312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D4C3E-B700-476A-B03C-473960E0A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B016-64E1-4432-88BD-C1FDDF8765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35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em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>
            <a:extLst>
              <a:ext uri="{FF2B5EF4-FFF2-40B4-BE49-F238E27FC236}">
                <a16:creationId xmlns:a16="http://schemas.microsoft.com/office/drawing/2014/main" id="{A0CFC375-4927-1347-9E18-AEF88E7B99B2}"/>
              </a:ext>
            </a:extLst>
          </p:cNvPr>
          <p:cNvSpPr/>
          <p:nvPr/>
        </p:nvSpPr>
        <p:spPr>
          <a:xfrm>
            <a:off x="724805" y="0"/>
            <a:ext cx="6389410" cy="6877991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217" r="-4315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0F48B92-F4FD-7B42-994C-226AB2156608}"/>
              </a:ext>
            </a:extLst>
          </p:cNvPr>
          <p:cNvSpPr/>
          <p:nvPr/>
        </p:nvSpPr>
        <p:spPr>
          <a:xfrm>
            <a:off x="6849515" y="-38626"/>
            <a:ext cx="5342484" cy="693525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E5F973C-55CC-CF42-B934-1C4F93F5A1D7}"/>
              </a:ext>
            </a:extLst>
          </p:cNvPr>
          <p:cNvSpPr/>
          <p:nvPr/>
        </p:nvSpPr>
        <p:spPr>
          <a:xfrm>
            <a:off x="-20217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6032E8-52C6-D447-84CD-B690BD0B5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3"/>
          <a:stretch/>
        </p:blipFill>
        <p:spPr>
          <a:xfrm>
            <a:off x="6888869" y="483293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00988" y="1550108"/>
            <a:ext cx="59847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三维理解</a:t>
            </a:r>
            <a:endParaRPr lang="en-US" altLang="zh-CN" sz="6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芯片设计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B80EE1A-8B74-1142-B8F2-69AE098FDBD2}"/>
              </a:ext>
            </a:extLst>
          </p:cNvPr>
          <p:cNvGrpSpPr/>
          <p:nvPr/>
        </p:nvGrpSpPr>
        <p:grpSpPr>
          <a:xfrm>
            <a:off x="9206617" y="3910018"/>
            <a:ext cx="2331445" cy="407395"/>
            <a:chOff x="7763" y="9856"/>
            <a:chExt cx="3141" cy="562"/>
          </a:xfrm>
        </p:grpSpPr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D6B55AE1-C8AF-3B4C-9A72-277B30A00ECB}"/>
                </a:ext>
              </a:extLst>
            </p:cNvPr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86F5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44584C82-E71E-7D43-A825-39B7EC823B87}"/>
                </a:ext>
              </a:extLst>
            </p:cNvPr>
            <p:cNvSpPr/>
            <p:nvPr/>
          </p:nvSpPr>
          <p:spPr>
            <a:xfrm>
              <a:off x="7763" y="9856"/>
              <a:ext cx="1687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ECE3AFF-850B-0145-BF1E-7E5BC6D04EBC}"/>
                </a:ext>
              </a:extLst>
            </p:cNvPr>
            <p:cNvSpPr txBox="1"/>
            <p:nvPr/>
          </p:nvSpPr>
          <p:spPr>
            <a:xfrm>
              <a:off x="7899" y="9866"/>
              <a:ext cx="1544" cy="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>
                  <a:solidFill>
                    <a:srgbClr val="9A0001"/>
                  </a:solidFill>
                  <a:cs typeface="+mn-ea"/>
                  <a:sym typeface="+mn-lt"/>
                </a:rPr>
                <a:t>汇报人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810457D-5C80-FC46-B6D5-FB9276BC1DA5}"/>
              </a:ext>
            </a:extLst>
          </p:cNvPr>
          <p:cNvSpPr txBox="1"/>
          <p:nvPr/>
        </p:nvSpPr>
        <p:spPr>
          <a:xfrm>
            <a:off x="10453618" y="3923032"/>
            <a:ext cx="109776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周长春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66A970C-412F-B247-A3DF-B0ECF1BA2B02}"/>
              </a:ext>
            </a:extLst>
          </p:cNvPr>
          <p:cNvSpPr txBox="1"/>
          <p:nvPr/>
        </p:nvSpPr>
        <p:spPr>
          <a:xfrm>
            <a:off x="9519921" y="4432825"/>
            <a:ext cx="2031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2023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8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22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日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07FE214-ACCE-B143-93A5-DA66A8A85F3D}"/>
              </a:ext>
            </a:extLst>
          </p:cNvPr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DB3CC76-8A9B-A544-9700-73D3F3EDC650}"/>
                </a:ext>
              </a:extLst>
            </p:cNvPr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cs typeface="+mn-ea"/>
                  <a:sym typeface="+mn-lt"/>
                </a:rPr>
                <a:t>Peking</a:t>
              </a:r>
              <a:r>
                <a:rPr lang="zh-CN" altLang="en-US" sz="21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cs typeface="+mn-ea"/>
                  <a:sym typeface="+mn-lt"/>
                </a:rPr>
                <a:t>University</a:t>
              </a:r>
              <a:endParaRPr lang="zh-CN" altLang="en-US" sz="2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36" name="直接连接符 33">
              <a:extLst>
                <a:ext uri="{FF2B5EF4-FFF2-40B4-BE49-F238E27FC236}">
                  <a16:creationId xmlns:a16="http://schemas.microsoft.com/office/drawing/2014/main" id="{47233820-4C73-1F47-B13A-CF6C2F52754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AD0B6B9C-A867-BD45-B0D2-3102F0B530B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6215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 smtClean="0">
                <a:sym typeface="+mn-lt"/>
              </a:rPr>
              <a:t>实验结果</a:t>
            </a:r>
            <a:endParaRPr lang="zh-CN" altLang="en-US" dirty="0"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pic>
        <p:nvPicPr>
          <p:cNvPr id="34" name="Picture 25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76" y="1333475"/>
            <a:ext cx="5941624" cy="28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/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30" r="51262"/>
          <a:stretch/>
        </p:blipFill>
        <p:spPr bwMode="auto">
          <a:xfrm>
            <a:off x="6409782" y="3042830"/>
            <a:ext cx="2259640" cy="1658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Picture 38"/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4"/>
          <a:stretch/>
        </p:blipFill>
        <p:spPr bwMode="auto">
          <a:xfrm>
            <a:off x="8669422" y="2994543"/>
            <a:ext cx="3365640" cy="1657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图片 36"/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0" t="11744" r="2025"/>
          <a:stretch/>
        </p:blipFill>
        <p:spPr bwMode="auto">
          <a:xfrm>
            <a:off x="7155004" y="1201367"/>
            <a:ext cx="3450867" cy="1562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图片 37"/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91" r="3417" b="6432"/>
          <a:stretch/>
        </p:blipFill>
        <p:spPr bwMode="auto">
          <a:xfrm>
            <a:off x="7378617" y="4980763"/>
            <a:ext cx="4298272" cy="1620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图片 38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t="8623" b="5331"/>
          <a:stretch/>
        </p:blipFill>
        <p:spPr bwMode="auto">
          <a:xfrm>
            <a:off x="3689737" y="4833881"/>
            <a:ext cx="3573440" cy="19142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AB2237C4-43F5-424F-A016-02255BB9A68B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"/>
          <a:stretch/>
        </p:blipFill>
        <p:spPr bwMode="auto">
          <a:xfrm>
            <a:off x="154376" y="4180470"/>
            <a:ext cx="3427188" cy="24591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6315959" y="2994542"/>
            <a:ext cx="5533141" cy="1705555"/>
          </a:xfrm>
          <a:prstGeom prst="roundRect">
            <a:avLst>
              <a:gd name="adj" fmla="val 10155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89737" y="4784669"/>
            <a:ext cx="8159363" cy="1940522"/>
          </a:xfrm>
          <a:prstGeom prst="roundRect">
            <a:avLst>
              <a:gd name="adj" fmla="val 10155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56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62154"/>
            <a:ext cx="3341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SOTA</a:t>
            </a:r>
            <a:r>
              <a:rPr lang="zh-CN" altLang="en-US" dirty="0">
                <a:sym typeface="+mn-lt"/>
              </a:rPr>
              <a:t>性能</a:t>
            </a:r>
            <a:r>
              <a:rPr lang="zh-CN" altLang="en-US" dirty="0" smtClean="0">
                <a:sym typeface="+mn-lt"/>
              </a:rPr>
              <a:t>对比</a:t>
            </a:r>
            <a:endParaRPr lang="zh-CN" altLang="en-US" dirty="0"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506781"/>
              </p:ext>
            </p:extLst>
          </p:nvPr>
        </p:nvGraphicFramePr>
        <p:xfrm>
          <a:off x="0" y="1419225"/>
          <a:ext cx="12192000" cy="5127890"/>
        </p:xfrm>
        <a:graphic>
          <a:graphicData uri="http://schemas.openxmlformats.org/drawingml/2006/table">
            <a:tbl>
              <a:tblPr firstRow="1" firstCol="1" bandRow="1"/>
              <a:tblGrid>
                <a:gridCol w="1335949">
                  <a:extLst>
                    <a:ext uri="{9D8B030D-6E8A-4147-A177-3AD203B41FA5}">
                      <a16:colId xmlns:a16="http://schemas.microsoft.com/office/drawing/2014/main" val="299930189"/>
                    </a:ext>
                  </a:extLst>
                </a:gridCol>
                <a:gridCol w="1335949">
                  <a:extLst>
                    <a:ext uri="{9D8B030D-6E8A-4147-A177-3AD203B41FA5}">
                      <a16:colId xmlns:a16="http://schemas.microsoft.com/office/drawing/2014/main" val="4100353906"/>
                    </a:ext>
                  </a:extLst>
                </a:gridCol>
                <a:gridCol w="1169838">
                  <a:extLst>
                    <a:ext uri="{9D8B030D-6E8A-4147-A177-3AD203B41FA5}">
                      <a16:colId xmlns:a16="http://schemas.microsoft.com/office/drawing/2014/main" val="3768984988"/>
                    </a:ext>
                  </a:extLst>
                </a:gridCol>
                <a:gridCol w="1171016">
                  <a:extLst>
                    <a:ext uri="{9D8B030D-6E8A-4147-A177-3AD203B41FA5}">
                      <a16:colId xmlns:a16="http://schemas.microsoft.com/office/drawing/2014/main" val="3484030939"/>
                    </a:ext>
                  </a:extLst>
                </a:gridCol>
                <a:gridCol w="1001371">
                  <a:extLst>
                    <a:ext uri="{9D8B030D-6E8A-4147-A177-3AD203B41FA5}">
                      <a16:colId xmlns:a16="http://schemas.microsoft.com/office/drawing/2014/main" val="1080380636"/>
                    </a:ext>
                  </a:extLst>
                </a:gridCol>
                <a:gridCol w="1002551">
                  <a:extLst>
                    <a:ext uri="{9D8B030D-6E8A-4147-A177-3AD203B41FA5}">
                      <a16:colId xmlns:a16="http://schemas.microsoft.com/office/drawing/2014/main" val="2268324276"/>
                    </a:ext>
                  </a:extLst>
                </a:gridCol>
                <a:gridCol w="999016">
                  <a:extLst>
                    <a:ext uri="{9D8B030D-6E8A-4147-A177-3AD203B41FA5}">
                      <a16:colId xmlns:a16="http://schemas.microsoft.com/office/drawing/2014/main" val="4045614266"/>
                    </a:ext>
                  </a:extLst>
                </a:gridCol>
                <a:gridCol w="1004907">
                  <a:extLst>
                    <a:ext uri="{9D8B030D-6E8A-4147-A177-3AD203B41FA5}">
                      <a16:colId xmlns:a16="http://schemas.microsoft.com/office/drawing/2014/main" val="3197480072"/>
                    </a:ext>
                  </a:extLst>
                </a:gridCol>
                <a:gridCol w="1001371">
                  <a:extLst>
                    <a:ext uri="{9D8B030D-6E8A-4147-A177-3AD203B41FA5}">
                      <a16:colId xmlns:a16="http://schemas.microsoft.com/office/drawing/2014/main" val="4117131931"/>
                    </a:ext>
                  </a:extLst>
                </a:gridCol>
                <a:gridCol w="1085016">
                  <a:extLst>
                    <a:ext uri="{9D8B030D-6E8A-4147-A177-3AD203B41FA5}">
                      <a16:colId xmlns:a16="http://schemas.microsoft.com/office/drawing/2014/main" val="1040944911"/>
                    </a:ext>
                  </a:extLst>
                </a:gridCol>
                <a:gridCol w="1085016">
                  <a:extLst>
                    <a:ext uri="{9D8B030D-6E8A-4147-A177-3AD203B41FA5}">
                      <a16:colId xmlns:a16="http://schemas.microsoft.com/office/drawing/2014/main" val="3432623599"/>
                    </a:ext>
                  </a:extLst>
                </a:gridCol>
              </a:tblGrid>
              <a:tr h="292768">
                <a:tc>
                  <a:txBody>
                    <a:bodyPr/>
                    <a:lstStyle/>
                    <a:p>
                      <a:endParaRPr lang="zh-CN" sz="14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TwoNullHop [48]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2020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Samsung Butterfly [49]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ISSCC 2019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MediaTek [50]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ISSCC 2020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STICKER [20]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JSSC 2020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[21]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ISSCC 2020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SNAP [24]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JSSC 2021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[25]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TCAD 2020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[26]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DAC 2020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This work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049404"/>
                  </a:ext>
                </a:extLst>
              </a:tr>
              <a:tr h="3012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Technology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GF 28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Samsung 8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7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TSMC 65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TSMC 65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TSMC 16 nm/65 nm*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FPGA 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14 nm 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VCU 118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FPGA 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16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ZCU 102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UMC 55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60193"/>
                  </a:ext>
                </a:extLst>
              </a:tr>
              <a:tr h="1344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Tapeout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No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Yes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Yes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Yes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Yes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Yes/No*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No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No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Yes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538486"/>
                  </a:ext>
                </a:extLst>
              </a:tr>
              <a:tr h="1401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Area [mm</a:t>
                      </a:r>
                      <a:r>
                        <a:rPr lang="en-US" sz="9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4.0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5.5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3.04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2.3/9.3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13.5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1848"/>
                  </a:ext>
                </a:extLst>
              </a:tr>
              <a:tr h="1288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SRAM [KB]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256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1568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2176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170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196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280.6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225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060411"/>
                  </a:ext>
                </a:extLst>
              </a:tr>
              <a:tr h="2008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MAC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128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1024 (8b)/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512 (16b)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1024 (8b)/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512 (16b)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256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64 (8b)/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128 (4b)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252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3224 (DSP)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432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488212"/>
                  </a:ext>
                </a:extLst>
              </a:tr>
              <a:tr h="1951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Supply Voltage [V]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0.5-0.8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0.575-0.825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0.67-1.0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0.51-1.0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0.55-0.80/1.0*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0.71-1.2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493292"/>
                  </a:ext>
                </a:extLst>
              </a:tr>
              <a:tr h="1951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Frequency [MHz]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500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67-933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290-880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20-200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25-100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33-480/250*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200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150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20-170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332246"/>
                  </a:ext>
                </a:extLst>
              </a:tr>
              <a:tr h="1288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Data Type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A: 16b; W: 8b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8b/16b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8b/16b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8b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4b/8b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16b/8b*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16b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16b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8b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64540"/>
                  </a:ext>
                </a:extLst>
              </a:tr>
              <a:tr h="4879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Network Type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VGG19, Proteins, S-Multires-Edge, ResNet-20, RoshamboNet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Inception-v3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MobileNet-v1, Inception-v3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AlexNet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Mobilenet-16, Mobilenet-27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AlexNet, VGG-16, ResNet-50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C3D, VGG-16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C3D, R(2+1)D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C3D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3D U-Net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381496"/>
                  </a:ext>
                </a:extLst>
              </a:tr>
              <a:tr h="3903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Effective Performance [GOPS]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2431 @500 MHz, VGG19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6937 @8b, 933 MHz⁑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3604 @880 MHz, Dense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(102-5638)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@200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680 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@100 MHz 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347.4 @260MHz/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370 @250 MHz*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5054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79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174.3-1481.6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194.4-1652.4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163427"/>
                  </a:ext>
                </a:extLst>
              </a:tr>
              <a:tr h="4016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Power Consumption [mW]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238 @500 MHz, VGG19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 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39 @67 MHz/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1553 @933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174-1053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20.5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@20 MHz/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248.4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@200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7.3-99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16.3-364/500*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32000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6700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28.4-639.4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27.0-605.3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258952"/>
                  </a:ext>
                </a:extLst>
              </a:tr>
              <a:tr h="3903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Effective 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Area Efficiency [GOPS/mm</a:t>
                      </a:r>
                      <a:r>
                        <a:rPr lang="en-US" sz="90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609 @500 MHz, VGG19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1261 @8b, 933 MHz ⁑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1185 @880 MHz, Dense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(13.1-722.8)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@200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56.7 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@100 MHz 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151 @260MHz/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39.8 @250 MHz*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12.9-109.7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14.4-122.4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774220"/>
                  </a:ext>
                </a:extLst>
              </a:tr>
              <a:tr h="292768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Effective Energy Efficiency [TOPS/W]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10.21 @500 MHz, VGG19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3.4 @8b, 67 MHz, Inception-v3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6.22 @290 MHz, Inception-v3/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6.55 @290 MHz, MobileNet-v1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 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2.82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@100 MHz, AlexNet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0.33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@100 MHz, Mobilenet-27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3.86 @260 MHz/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0.74 @250 MHz*, AlexNet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0.158 @ 200MHz, C3D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0.01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@150 MHz, C3D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Peak: 6.1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@0.71 V, 20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Peak: 7.2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@0.71 V, 20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907878"/>
                  </a:ext>
                </a:extLst>
              </a:tr>
              <a:tr h="3903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Typical: 3.8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@0.91 V, 100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Typical: 4.5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@0.91 V, 100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231428"/>
                  </a:ext>
                </a:extLst>
              </a:tr>
              <a:tr h="292768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Scaled Effective Energy Efficiency</a:t>
                      </a: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†</a:t>
                      </a: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 [TOPS/W]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1.77 @500 MHz, VGG19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3.48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@100 MHz, AlexNet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0.41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@100 MHz, Mobilenet-27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0.91 @250 MHz*, AlexNet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N/A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Peak: 6.1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@0.71 V, 20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Peak: 7.2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@0.71 V, 20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192214"/>
                  </a:ext>
                </a:extLst>
              </a:tr>
              <a:tr h="29276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Typical: 3.8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@0.91 V, 100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Typical: 4.5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@0.91 V, 100 MHz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79346" marR="7934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390748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AB2237C4-43F5-424F-A016-02255BB9A68B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488668"/>
            <a:ext cx="5348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†</a:t>
            </a:r>
            <a:r>
              <a:rPr lang="zh-CN" altLang="en-US" dirty="0" smtClean="0">
                <a:cs typeface="+mn-ea"/>
                <a:sym typeface="+mn-lt"/>
              </a:rPr>
              <a:t>根据电压和制程缩放到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en-US" altLang="zh-CN" dirty="0" smtClean="0">
                <a:cs typeface="+mn-ea"/>
                <a:sym typeface="+mn-lt"/>
              </a:rPr>
              <a:t>0.91V</a:t>
            </a:r>
            <a:r>
              <a:rPr lang="en-US" altLang="zh-CN" dirty="0">
                <a:cs typeface="+mn-ea"/>
                <a:sym typeface="+mn-lt"/>
              </a:rPr>
              <a:t>,</a:t>
            </a:r>
            <a:r>
              <a:rPr lang="en-US" altLang="zh-CN" dirty="0" smtClean="0">
                <a:cs typeface="+mn-ea"/>
                <a:sym typeface="+mn-lt"/>
              </a:rPr>
              <a:t> 55nm)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415" y="5995447"/>
            <a:ext cx="12047455" cy="768977"/>
          </a:xfrm>
          <a:prstGeom prst="roundRect">
            <a:avLst>
              <a:gd name="adj" fmla="val 10155"/>
            </a:avLst>
          </a:prstGeom>
          <a:noFill/>
          <a:ln w="19050">
            <a:solidFill>
              <a:srgbClr val="9A000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00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74821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首款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3D-CNN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专用加速器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芯片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—Sagitta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16582" y="6484258"/>
            <a:ext cx="7445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0" name="矩形 8">
            <a:extLst>
              <a:ext uri="{FF2B5EF4-FFF2-40B4-BE49-F238E27FC236}">
                <a16:creationId xmlns:a16="http://schemas.microsoft.com/office/drawing/2014/main" id="{F3D0B1C5-8C4B-4F46-9701-8A2E34F82C97}"/>
              </a:ext>
            </a:extLst>
          </p:cNvPr>
          <p:cNvSpPr/>
          <p:nvPr/>
        </p:nvSpPr>
        <p:spPr>
          <a:xfrm>
            <a:off x="3589361" y="2983153"/>
            <a:ext cx="3671248" cy="1463572"/>
          </a:xfrm>
          <a:prstGeom prst="rect">
            <a:avLst/>
          </a:prstGeom>
          <a:solidFill>
            <a:srgbClr val="9A0001">
              <a:lumMod val="20000"/>
              <a:lumOff val="80000"/>
              <a:alpha val="49804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9A0001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731197BB-755B-4F55-AC44-08BC577B0C1A}"/>
              </a:ext>
            </a:extLst>
          </p:cNvPr>
          <p:cNvSpPr txBox="1">
            <a:spLocks/>
          </p:cNvSpPr>
          <p:nvPr/>
        </p:nvSpPr>
        <p:spPr>
          <a:xfrm>
            <a:off x="11022668" y="6441983"/>
            <a:ext cx="931113" cy="292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>
                <a:ea typeface="微软雅黑"/>
              </a:rPr>
              <a:t> </a:t>
            </a:r>
            <a:fld id="{A548B57D-AE10-4CF7-A9DF-59FEFA91B28E}" type="slidenum">
              <a:rPr lang="zh-CN" altLang="en-US" smtClean="0">
                <a:ea typeface="微软雅黑"/>
              </a:rPr>
              <a:pPr/>
              <a:t>12</a:t>
            </a:fld>
            <a:r>
              <a:rPr lang="zh-CN" altLang="en-US" smtClean="0">
                <a:ea typeface="微软雅黑"/>
              </a:rPr>
              <a:t> </a:t>
            </a:r>
            <a:endParaRPr lang="zh-CN" altLang="en-US" dirty="0">
              <a:ea typeface="微软雅黑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0779434-CFFE-43DA-B0F3-3C03CB42CBF7}"/>
              </a:ext>
            </a:extLst>
          </p:cNvPr>
          <p:cNvSpPr txBox="1"/>
          <p:nvPr/>
        </p:nvSpPr>
        <p:spPr>
          <a:xfrm>
            <a:off x="348208" y="1189803"/>
            <a:ext cx="1156447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0000"/>
                </a:solidFill>
                <a:cs typeface="Arial" panose="020B0604020202020204" pitchFamily="34" charset="0"/>
              </a:rPr>
              <a:t>3D-CNN</a:t>
            </a:r>
            <a:r>
              <a:rPr lang="zh-CN" altLang="en-US" sz="2800" b="1" dirty="0">
                <a:solidFill>
                  <a:srgbClr val="000000"/>
                </a:solidFill>
                <a:cs typeface="Arial" panose="020B0604020202020204" pitchFamily="34" charset="0"/>
              </a:rPr>
              <a:t>在三维视觉领域性能远超</a:t>
            </a:r>
            <a:r>
              <a:rPr lang="en-US" altLang="zh-CN" sz="2800" b="1" dirty="0">
                <a:solidFill>
                  <a:srgbClr val="000000"/>
                </a:solidFill>
                <a:cs typeface="Arial" panose="020B0604020202020204" pitchFamily="34" charset="0"/>
              </a:rPr>
              <a:t>2D-CNN</a:t>
            </a:r>
            <a:r>
              <a:rPr lang="zh-CN" altLang="en-US" sz="2800" b="1" dirty="0">
                <a:solidFill>
                  <a:srgbClr val="000000"/>
                </a:solidFill>
                <a:cs typeface="Arial" panose="020B0604020202020204" pitchFamily="34" charset="0"/>
              </a:rPr>
              <a:t>，广泛应用于视频分析、自动驾驶、</a:t>
            </a:r>
            <a:r>
              <a:rPr lang="zh-CN" altLang="en-US" sz="28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机器人等</a:t>
            </a:r>
            <a:endParaRPr lang="en-US" altLang="zh-CN" sz="28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68580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参数量和计算量远超</a:t>
            </a:r>
            <a:r>
              <a:rPr lang="en-US" altLang="zh-CN" sz="2400" b="1" dirty="0">
                <a:solidFill>
                  <a:srgbClr val="7030A0"/>
                </a:solidFill>
                <a:cs typeface="Arial" panose="020B0604020202020204" pitchFamily="34" charset="0"/>
              </a:rPr>
              <a:t>2D-CNN</a:t>
            </a:r>
            <a:r>
              <a:rPr lang="zh-CN" altLang="en-US" sz="2400" b="1" dirty="0">
                <a:solidFill>
                  <a:srgbClr val="7030A0"/>
                </a:solidFill>
                <a:cs typeface="Arial" panose="020B0604020202020204" pitchFamily="34" charset="0"/>
              </a:rPr>
              <a:t>，难以高能效片上实现</a:t>
            </a:r>
            <a:endParaRPr lang="en-US" altLang="zh-CN" sz="2400" b="1" dirty="0">
              <a:solidFill>
                <a:srgbClr val="7030A0"/>
              </a:solidFill>
              <a:cs typeface="Arial" panose="020B0604020202020204" pitchFamily="34" charset="0"/>
            </a:endParaRPr>
          </a:p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C00000"/>
                </a:solidFill>
                <a:latin typeface="微软雅黑"/>
              </a:rPr>
              <a:t>自学习剪枝 </a:t>
            </a:r>
            <a:r>
              <a:rPr lang="en-US" altLang="zh-CN" sz="2800" b="1" dirty="0">
                <a:solidFill>
                  <a:srgbClr val="C00000"/>
                </a:solidFill>
                <a:cs typeface="Arial" panose="020B0604020202020204" pitchFamily="34" charset="0"/>
              </a:rPr>
              <a:t>+</a:t>
            </a:r>
            <a:r>
              <a:rPr lang="zh-CN" altLang="en-US" sz="2800" b="1" dirty="0">
                <a:solidFill>
                  <a:srgbClr val="C00000"/>
                </a:solidFill>
                <a:latin typeface="微软雅黑"/>
              </a:rPr>
              <a:t>全跳零微架构 </a:t>
            </a:r>
            <a:r>
              <a:rPr lang="en-US" altLang="zh-CN" sz="2800" b="1" dirty="0">
                <a:solidFill>
                  <a:srgbClr val="C00000"/>
                </a:solidFill>
                <a:latin typeface="微软雅黑"/>
              </a:rPr>
              <a:t>+</a:t>
            </a:r>
            <a:r>
              <a:rPr lang="zh-CN" altLang="en-US" sz="2800" b="1" dirty="0">
                <a:solidFill>
                  <a:srgbClr val="C00000"/>
                </a:solidFill>
                <a:latin typeface="微软雅黑"/>
              </a:rPr>
              <a:t>粗细粒度负载均衡</a:t>
            </a:r>
            <a:endParaRPr lang="zh-CN" altLang="en-US" sz="2800" b="1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23" name="表格 15">
            <a:extLst>
              <a:ext uri="{FF2B5EF4-FFF2-40B4-BE49-F238E27FC236}">
                <a16:creationId xmlns:a16="http://schemas.microsoft.com/office/drawing/2014/main" id="{8C111463-3A81-43EC-A6A9-7DACCA5B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181070"/>
              </p:ext>
            </p:extLst>
          </p:nvPr>
        </p:nvGraphicFramePr>
        <p:xfrm>
          <a:off x="-9707" y="4440768"/>
          <a:ext cx="12201707" cy="2407920"/>
        </p:xfrm>
        <a:graphic>
          <a:graphicData uri="http://schemas.openxmlformats.org/drawingml/2006/table">
            <a:tbl>
              <a:tblPr firstRow="1" bandRow="1"/>
              <a:tblGrid>
                <a:gridCol w="1240860">
                  <a:extLst>
                    <a:ext uri="{9D8B030D-6E8A-4147-A177-3AD203B41FA5}">
                      <a16:colId xmlns:a16="http://schemas.microsoft.com/office/drawing/2014/main" val="4250705871"/>
                    </a:ext>
                  </a:extLst>
                </a:gridCol>
                <a:gridCol w="2002118">
                  <a:extLst>
                    <a:ext uri="{9D8B030D-6E8A-4147-A177-3AD203B41FA5}">
                      <a16:colId xmlns:a16="http://schemas.microsoft.com/office/drawing/2014/main" val="1572692013"/>
                    </a:ext>
                  </a:extLst>
                </a:gridCol>
                <a:gridCol w="1894541">
                  <a:extLst>
                    <a:ext uri="{9D8B030D-6E8A-4147-A177-3AD203B41FA5}">
                      <a16:colId xmlns:a16="http://schemas.microsoft.com/office/drawing/2014/main" val="1158270725"/>
                    </a:ext>
                  </a:extLst>
                </a:gridCol>
                <a:gridCol w="1529976">
                  <a:extLst>
                    <a:ext uri="{9D8B030D-6E8A-4147-A177-3AD203B41FA5}">
                      <a16:colId xmlns:a16="http://schemas.microsoft.com/office/drawing/2014/main" val="2958331088"/>
                    </a:ext>
                  </a:extLst>
                </a:gridCol>
                <a:gridCol w="1619624">
                  <a:extLst>
                    <a:ext uri="{9D8B030D-6E8A-4147-A177-3AD203B41FA5}">
                      <a16:colId xmlns:a16="http://schemas.microsoft.com/office/drawing/2014/main" val="2512505339"/>
                    </a:ext>
                  </a:extLst>
                </a:gridCol>
                <a:gridCol w="2231364">
                  <a:extLst>
                    <a:ext uri="{9D8B030D-6E8A-4147-A177-3AD203B41FA5}">
                      <a16:colId xmlns:a16="http://schemas.microsoft.com/office/drawing/2014/main" val="1748114148"/>
                    </a:ext>
                  </a:extLst>
                </a:gridCol>
                <a:gridCol w="1683224">
                  <a:extLst>
                    <a:ext uri="{9D8B030D-6E8A-4147-A177-3AD203B41FA5}">
                      <a16:colId xmlns:a16="http://schemas.microsoft.com/office/drawing/2014/main" val="1948983441"/>
                    </a:ext>
                  </a:extLst>
                </a:gridCol>
              </a:tblGrid>
              <a:tr h="5416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Eyeriss</a:t>
                      </a:r>
                      <a:endParaRPr lang="en-US" altLang="zh-CN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ISSCC 2016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Cambricon</a:t>
                      </a:r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-S</a:t>
                      </a:r>
                    </a:p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MICRO 2018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STICKER</a:t>
                      </a:r>
                    </a:p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JSSC 2020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DAC 2020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Sagitta</a:t>
                      </a:r>
                    </a:p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DAC 2021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43467"/>
                  </a:ext>
                </a:extLst>
              </a:tr>
              <a:tr h="3095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工艺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65 nm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65 nm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65 nm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FPGA 16 nm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55 nm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023045"/>
                  </a:ext>
                </a:extLst>
              </a:tr>
              <a:tr h="3095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数据类型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16-bit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16-bit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8-bit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16-bit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8-bit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>
                        <a:latin typeface="华文楷体" panose="02010600040101010101" pitchFamily="2" charset="-122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645479"/>
                  </a:ext>
                </a:extLst>
              </a:tr>
              <a:tr h="314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网络类型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AlexNet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AlexNet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AlexNet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C3D</a:t>
                      </a:r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C3D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3D U-Net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19182"/>
                  </a:ext>
                </a:extLst>
              </a:tr>
              <a:tr h="6284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能效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(TOPS/W)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0.36</a:t>
                      </a:r>
                    </a:p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@ 100 MHz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0.642 </a:t>
                      </a:r>
                      <a:r>
                        <a:rPr lang="zh-CN" altLang="en-US" sz="1800" b="1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（仿真）</a:t>
                      </a:r>
                      <a:endParaRPr lang="en-US" altLang="zh-CN" sz="18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@ 1000 MHz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2.82</a:t>
                      </a:r>
                    </a:p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@ 100 MHz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0.01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@ 150 MHz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2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4.66/3.8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@ 100 MHz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2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 4.5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8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@ 100 MHz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133525"/>
                  </a:ext>
                </a:extLst>
              </a:tr>
            </a:tbl>
          </a:graphicData>
        </a:graphic>
      </p:graphicFrame>
      <p:sp>
        <p:nvSpPr>
          <p:cNvPr id="24" name="矩形 16">
            <a:extLst>
              <a:ext uri="{FF2B5EF4-FFF2-40B4-BE49-F238E27FC236}">
                <a16:creationId xmlns:a16="http://schemas.microsoft.com/office/drawing/2014/main" id="{A1D098B3-77AE-4DF9-8553-BDD8546DA1B5}"/>
              </a:ext>
            </a:extLst>
          </p:cNvPr>
          <p:cNvSpPr/>
          <p:nvPr/>
        </p:nvSpPr>
        <p:spPr>
          <a:xfrm>
            <a:off x="8271435" y="4484821"/>
            <a:ext cx="3920565" cy="2363867"/>
          </a:xfrm>
          <a:prstGeom prst="rect">
            <a:avLst/>
          </a:prstGeom>
          <a:noFill/>
          <a:ln w="63500" cap="flat" cmpd="sng" algn="ctr">
            <a:solidFill>
              <a:srgbClr val="9A000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5" name="图片 5">
            <a:extLst>
              <a:ext uri="{FF2B5EF4-FFF2-40B4-BE49-F238E27FC236}">
                <a16:creationId xmlns:a16="http://schemas.microsoft.com/office/drawing/2014/main" id="{A95E3D26-340A-49C8-87E7-6ADB017AD5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5030" y="2983153"/>
            <a:ext cx="1601814" cy="1393385"/>
          </a:xfrm>
          <a:prstGeom prst="rect">
            <a:avLst/>
          </a:prstGeom>
        </p:spPr>
      </p:pic>
      <p:grpSp>
        <p:nvGrpSpPr>
          <p:cNvPr id="26" name="组合 8">
            <a:extLst>
              <a:ext uri="{FF2B5EF4-FFF2-40B4-BE49-F238E27FC236}">
                <a16:creationId xmlns:a16="http://schemas.microsoft.com/office/drawing/2014/main" id="{BD27DC81-19E8-428E-9920-2CDEF02E55BC}"/>
              </a:ext>
            </a:extLst>
          </p:cNvPr>
          <p:cNvGrpSpPr/>
          <p:nvPr/>
        </p:nvGrpSpPr>
        <p:grpSpPr>
          <a:xfrm>
            <a:off x="5689955" y="3101782"/>
            <a:ext cx="1234008" cy="1243532"/>
            <a:chOff x="2833774" y="1118473"/>
            <a:chExt cx="1822065" cy="1811177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1B822290-38F3-4267-A2A0-32EAB037C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5639" y="1118473"/>
              <a:ext cx="1800200" cy="1811177"/>
            </a:xfrm>
            <a:prstGeom prst="rect">
              <a:avLst/>
            </a:prstGeom>
          </p:spPr>
        </p:pic>
        <p:sp>
          <p:nvSpPr>
            <p:cNvPr id="28" name="矩形 2">
              <a:extLst>
                <a:ext uri="{FF2B5EF4-FFF2-40B4-BE49-F238E27FC236}">
                  <a16:creationId xmlns:a16="http://schemas.microsoft.com/office/drawing/2014/main" id="{98286CE5-8A38-4782-A3D6-B6B01D2E450F}"/>
                </a:ext>
              </a:extLst>
            </p:cNvPr>
            <p:cNvSpPr/>
            <p:nvPr/>
          </p:nvSpPr>
          <p:spPr>
            <a:xfrm>
              <a:off x="2833774" y="1465620"/>
              <a:ext cx="1787484" cy="672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FFFFFF"/>
                  </a:solidFill>
                  <a:cs typeface="Arial" panose="020B0604020202020204" pitchFamily="34" charset="0"/>
                </a:rPr>
                <a:t>Sagitta</a:t>
              </a:r>
              <a:endParaRPr lang="zh-CN" altLang="en-US" sz="2400" i="1" dirty="0">
                <a:solidFill>
                  <a:srgbClr val="FFFFFF"/>
                </a:solidFill>
                <a:ea typeface="微软雅黑"/>
              </a:endParaRPr>
            </a:p>
          </p:txBody>
        </p:sp>
      </p:grpSp>
      <p:pic>
        <p:nvPicPr>
          <p:cNvPr id="29" name="Picture 7">
            <a:extLst>
              <a:ext uri="{FF2B5EF4-FFF2-40B4-BE49-F238E27FC236}">
                <a16:creationId xmlns:a16="http://schemas.microsoft.com/office/drawing/2014/main" id="{42F7F74D-7AC1-4E88-83F7-28867317E4F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412191" y="1678237"/>
            <a:ext cx="2250567" cy="2999892"/>
          </a:xfrm>
          <a:prstGeom prst="rect">
            <a:avLst/>
          </a:prstGeom>
        </p:spPr>
      </p:pic>
      <p:sp>
        <p:nvSpPr>
          <p:cNvPr id="30" name="矩形 17">
            <a:extLst>
              <a:ext uri="{FF2B5EF4-FFF2-40B4-BE49-F238E27FC236}">
                <a16:creationId xmlns:a16="http://schemas.microsoft.com/office/drawing/2014/main" id="{D927D1DC-12CC-4E59-BC50-AC42CD1C9D15}"/>
              </a:ext>
            </a:extLst>
          </p:cNvPr>
          <p:cNvSpPr/>
          <p:nvPr/>
        </p:nvSpPr>
        <p:spPr>
          <a:xfrm>
            <a:off x="9925713" y="3504440"/>
            <a:ext cx="457200" cy="465666"/>
          </a:xfrm>
          <a:prstGeom prst="rect">
            <a:avLst/>
          </a:prstGeom>
          <a:noFill/>
          <a:ln w="38100" cap="flat" cmpd="sng" algn="ctr">
            <a:solidFill>
              <a:srgbClr val="FFFFFF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1" name="直接连接符 18">
            <a:extLst>
              <a:ext uri="{FF2B5EF4-FFF2-40B4-BE49-F238E27FC236}">
                <a16:creationId xmlns:a16="http://schemas.microsoft.com/office/drawing/2014/main" id="{9D0D83CD-7CA5-46A4-A494-B7C63E6B79DD}"/>
              </a:ext>
            </a:extLst>
          </p:cNvPr>
          <p:cNvCxnSpPr>
            <a:cxnSpLocks/>
          </p:cNvCxnSpPr>
          <p:nvPr/>
        </p:nvCxnSpPr>
        <p:spPr>
          <a:xfrm flipV="1">
            <a:off x="7001301" y="4014160"/>
            <a:ext cx="2924412" cy="290410"/>
          </a:xfrm>
          <a:prstGeom prst="line">
            <a:avLst/>
          </a:prstGeom>
          <a:noFill/>
          <a:ln w="38100" cap="flat" cmpd="sng" algn="ctr">
            <a:solidFill>
              <a:srgbClr val="9A0001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  <p:cxnSp>
        <p:nvCxnSpPr>
          <p:cNvPr id="32" name="直接连接符 18">
            <a:extLst>
              <a:ext uri="{FF2B5EF4-FFF2-40B4-BE49-F238E27FC236}">
                <a16:creationId xmlns:a16="http://schemas.microsoft.com/office/drawing/2014/main" id="{519369BA-7FC5-4E23-ACFE-70346F27C095}"/>
              </a:ext>
            </a:extLst>
          </p:cNvPr>
          <p:cNvCxnSpPr>
            <a:cxnSpLocks/>
          </p:cNvCxnSpPr>
          <p:nvPr/>
        </p:nvCxnSpPr>
        <p:spPr>
          <a:xfrm>
            <a:off x="6938771" y="3143629"/>
            <a:ext cx="2921736" cy="345691"/>
          </a:xfrm>
          <a:prstGeom prst="line">
            <a:avLst/>
          </a:prstGeom>
          <a:noFill/>
          <a:ln w="38100" cap="flat" cmpd="sng" algn="ctr">
            <a:solidFill>
              <a:srgbClr val="9A0001">
                <a:lumMod val="60000"/>
                <a:lumOff val="40000"/>
              </a:srgbClr>
            </a:solidFill>
            <a:prstDash val="dash"/>
            <a:miter lim="800000"/>
          </a:ln>
          <a:effectLst/>
        </p:spPr>
      </p:cxnSp>
      <p:sp>
        <p:nvSpPr>
          <p:cNvPr id="33" name="TextBox 17">
            <a:extLst>
              <a:ext uri="{FF2B5EF4-FFF2-40B4-BE49-F238E27FC236}">
                <a16:creationId xmlns:a16="http://schemas.microsoft.com/office/drawing/2014/main" id="{B1F0CAAE-EE64-413F-8F29-F070C97FFC9A}"/>
              </a:ext>
            </a:extLst>
          </p:cNvPr>
          <p:cNvSpPr txBox="1"/>
          <p:nvPr/>
        </p:nvSpPr>
        <p:spPr>
          <a:xfrm>
            <a:off x="917507" y="3271896"/>
            <a:ext cx="2313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B050"/>
                </a:solidFill>
                <a:cs typeface="+mn-ea"/>
                <a:sym typeface="Arial" panose="020B0604020202020204" pitchFamily="34" charset="0"/>
              </a:rPr>
              <a:t>Sagitta: </a:t>
            </a:r>
            <a:r>
              <a:rPr lang="zh-CN" altLang="en-US" sz="3600" b="1" dirty="0">
                <a:solidFill>
                  <a:srgbClr val="00B050"/>
                </a:solidFill>
                <a:cs typeface="+mn-ea"/>
                <a:sym typeface="Arial" panose="020B0604020202020204" pitchFamily="34" charset="0"/>
              </a:rPr>
              <a:t>能效最高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34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F89D18-1566-EC4D-A7EE-55060FBA7CC2}"/>
              </a:ext>
            </a:extLst>
          </p:cNvPr>
          <p:cNvSpPr/>
          <p:nvPr/>
        </p:nvSpPr>
        <p:spPr>
          <a:xfrm>
            <a:off x="7122160" y="0"/>
            <a:ext cx="5142622" cy="6900406"/>
          </a:xfrm>
          <a:prstGeom prst="rect">
            <a:avLst/>
          </a:prstGeom>
          <a:solidFill>
            <a:srgbClr val="9A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FCB3F5-0BE8-4979-9C64-4B1A2F28B9B8}"/>
              </a:ext>
            </a:extLst>
          </p:cNvPr>
          <p:cNvCxnSpPr>
            <a:cxnSpLocks/>
          </p:cNvCxnSpPr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7B4B17F-A7FB-4A54-8A3A-8D95557CF655}"/>
              </a:ext>
            </a:extLst>
          </p:cNvPr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B2002D-8150-42CA-A4A9-5FA6F0C040DD}"/>
              </a:ext>
            </a:extLst>
          </p:cNvPr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4C4C88-AEAD-49EF-96A7-0377C1C30BFF}"/>
                </a:ext>
              </a:extLst>
            </p:cNvPr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Peking</a:t>
              </a: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University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70B56BD-46CD-4F4D-BBD7-9FC4BEDF9482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9F156FE-098B-4F13-A047-087ECBAE02ED}"/>
              </a:ext>
            </a:extLst>
          </p:cNvPr>
          <p:cNvGrpSpPr/>
          <p:nvPr/>
        </p:nvGrpSpPr>
        <p:grpSpPr>
          <a:xfrm>
            <a:off x="1611618" y="1915792"/>
            <a:ext cx="3800039" cy="769441"/>
            <a:chOff x="1184078" y="2313500"/>
            <a:chExt cx="3800039" cy="76944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985198-C99D-4CFF-A894-6111645051F8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01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447D9F-1C00-402C-A732-C00E1DECEAEF}"/>
                </a:ext>
              </a:extLst>
            </p:cNvPr>
            <p:cNvSpPr txBox="1"/>
            <p:nvPr/>
          </p:nvSpPr>
          <p:spPr>
            <a:xfrm>
              <a:off x="2029462" y="233349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三维理解加速的背景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254C3D5-9971-482B-82C5-5633FAA406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6708A423-F585-FF4C-B6A8-E9E042CED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0" y="6079720"/>
            <a:ext cx="1675797" cy="467802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D87BF79B-D74C-6643-8CC4-B38EF19DEEF8}"/>
              </a:ext>
            </a:extLst>
          </p:cNvPr>
          <p:cNvGrpSpPr/>
          <p:nvPr/>
        </p:nvGrpSpPr>
        <p:grpSpPr>
          <a:xfrm>
            <a:off x="1627508" y="2925510"/>
            <a:ext cx="5119311" cy="850995"/>
            <a:chOff x="1184078" y="2313500"/>
            <a:chExt cx="5119311" cy="85099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4DCA9D8-E7FD-5247-837E-9969D4277DCF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02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1F46BB3-0728-A742-B1D0-0EBAE33A92DE}"/>
                </a:ext>
              </a:extLst>
            </p:cNvPr>
            <p:cNvSpPr txBox="1"/>
            <p:nvPr/>
          </p:nvSpPr>
          <p:spPr>
            <a:xfrm>
              <a:off x="2029462" y="2333498"/>
              <a:ext cx="42739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卷积神经网络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加速器芯片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4" name="直接连接符 33">
              <a:extLst>
                <a:ext uri="{FF2B5EF4-FFF2-40B4-BE49-F238E27FC236}">
                  <a16:creationId xmlns:a16="http://schemas.microsoft.com/office/drawing/2014/main" id="{52ECB71F-BA10-9449-886E-3F370263F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F954C39-5914-F446-981C-DF0276C542A0}"/>
              </a:ext>
            </a:extLst>
          </p:cNvPr>
          <p:cNvGrpSpPr/>
          <p:nvPr/>
        </p:nvGrpSpPr>
        <p:grpSpPr>
          <a:xfrm>
            <a:off x="1627508" y="3927957"/>
            <a:ext cx="5119311" cy="850995"/>
            <a:chOff x="1184078" y="2313500"/>
            <a:chExt cx="5119311" cy="850995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D4FA2CE-430D-BB40-B240-3DCDBEC30385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03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D0A9675-89B0-B642-9A9C-016E29E49646}"/>
                </a:ext>
              </a:extLst>
            </p:cNvPr>
            <p:cNvSpPr txBox="1"/>
            <p:nvPr/>
          </p:nvSpPr>
          <p:spPr>
            <a:xfrm>
              <a:off x="2029462" y="2333498"/>
              <a:ext cx="42739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A0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</a:t>
              </a:r>
              <a:r>
                <a:rPr lang="zh-CN" altLang="en-US" sz="2400" b="1" dirty="0" smtClean="0">
                  <a:solidFill>
                    <a:srgbClr val="9A0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</a:t>
              </a:r>
              <a:r>
                <a:rPr lang="zh-CN" altLang="en-US" sz="2400" b="1" dirty="0">
                  <a:solidFill>
                    <a:srgbClr val="9A0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云神经网络</a:t>
              </a:r>
              <a:r>
                <a:rPr lang="zh-CN" altLang="en-US" sz="2400" b="1" dirty="0" smtClean="0">
                  <a:solidFill>
                    <a:srgbClr val="9A0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加速器芯片</a:t>
              </a:r>
              <a:endParaRPr lang="zh-CN" altLang="en-US" sz="2400" b="1" dirty="0">
                <a:solidFill>
                  <a:srgbClr val="9A00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endParaRPr lang="zh-CN" altLang="en-US" sz="2400" b="1" dirty="0">
                <a:solidFill>
                  <a:srgbClr val="9A00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850A0144-379C-1B41-A05A-A833AB5FE3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347E210-5B85-C84D-9CAB-20958D530491}"/>
              </a:ext>
            </a:extLst>
          </p:cNvPr>
          <p:cNvGrpSpPr/>
          <p:nvPr/>
        </p:nvGrpSpPr>
        <p:grpSpPr>
          <a:xfrm>
            <a:off x="1627508" y="4923133"/>
            <a:ext cx="1645603" cy="769441"/>
            <a:chOff x="1184078" y="2313500"/>
            <a:chExt cx="1645603" cy="769441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906A2EE-2EAE-8841-83E8-5A5C66FA4528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04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12BD7AD-D562-E044-99E3-07B026B5BAB9}"/>
                </a:ext>
              </a:extLst>
            </p:cNvPr>
            <p:cNvSpPr txBox="1"/>
            <p:nvPr/>
          </p:nvSpPr>
          <p:spPr>
            <a:xfrm>
              <a:off x="2029462" y="233349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总结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64" name="直接连接符 33">
              <a:extLst>
                <a:ext uri="{FF2B5EF4-FFF2-40B4-BE49-F238E27FC236}">
                  <a16:creationId xmlns:a16="http://schemas.microsoft.com/office/drawing/2014/main" id="{BB5013E8-1803-9D46-A3F0-E1EEFEDA55AC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连接符 10">
            <a:extLst>
              <a:ext uri="{FF2B5EF4-FFF2-40B4-BE49-F238E27FC236}">
                <a16:creationId xmlns:a16="http://schemas.microsoft.com/office/drawing/2014/main" id="{D41A8F1D-0315-F840-A9E5-8540C469411F}"/>
              </a:ext>
            </a:extLst>
          </p:cNvPr>
          <p:cNvCxnSpPr>
            <a:cxnSpLocks/>
          </p:cNvCxnSpPr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64C834D2-30E4-A143-BF5E-9C2AEA04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3" t="9543" r="40850"/>
          <a:stretch/>
        </p:blipFill>
        <p:spPr>
          <a:xfrm>
            <a:off x="-11561" y="1862942"/>
            <a:ext cx="1639068" cy="3733580"/>
          </a:xfrm>
          <a:prstGeom prst="rect">
            <a:avLst/>
          </a:prstGeom>
        </p:spPr>
      </p:pic>
      <p:cxnSp>
        <p:nvCxnSpPr>
          <p:cNvPr id="38" name="直接连接符 16">
            <a:extLst>
              <a:ext uri="{FF2B5EF4-FFF2-40B4-BE49-F238E27FC236}">
                <a16:creationId xmlns:a16="http://schemas.microsoft.com/office/drawing/2014/main" id="{05D2BC40-E1DA-8646-AC7E-51D3743407E0}"/>
              </a:ext>
            </a:extLst>
          </p:cNvPr>
          <p:cNvCxnSpPr>
            <a:cxnSpLocks/>
          </p:cNvCxnSpPr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855929B-91E2-D74D-B0EB-BB7F74A33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r="15815"/>
          <a:stretch/>
        </p:blipFill>
        <p:spPr>
          <a:xfrm>
            <a:off x="7392767" y="319035"/>
            <a:ext cx="4693919" cy="5839996"/>
          </a:xfrm>
          <a:prstGeom prst="rect">
            <a:avLst/>
          </a:prstGeom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92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241258E0-87D8-CD47-B82E-6D8B9A88A140}"/>
              </a:ext>
            </a:extLst>
          </p:cNvPr>
          <p:cNvSpPr txBox="1"/>
          <p:nvPr/>
        </p:nvSpPr>
        <p:spPr>
          <a:xfrm>
            <a:off x="794456" y="464038"/>
            <a:ext cx="25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创新</a:t>
            </a:r>
            <a:r>
              <a:rPr lang="zh-CN" altLang="en-US" dirty="0" smtClean="0">
                <a:sym typeface="+mn-lt"/>
              </a:rPr>
              <a:t>点概述</a:t>
            </a:r>
            <a:endParaRPr lang="zh-CN" altLang="en-US" dirty="0">
              <a:sym typeface="+mn-lt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067553F-E9B9-E741-8AD2-3E159DDA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3AAF5C8-3649-8649-9472-1906383CD35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B2237C4-43F5-424F-A016-02255BB9A68B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54" name="图片 5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25" y="3665050"/>
            <a:ext cx="3413922" cy="1505131"/>
          </a:xfrm>
          <a:prstGeom prst="rect">
            <a:avLst/>
          </a:prstGeom>
        </p:spPr>
      </p:pic>
      <p:pic>
        <p:nvPicPr>
          <p:cNvPr id="55" name="图片 54"/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0" y="3795320"/>
            <a:ext cx="4096704" cy="1243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图片 5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523" y="5188560"/>
            <a:ext cx="4027480" cy="161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图片 57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29" y="4485152"/>
            <a:ext cx="3408715" cy="2168696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125222" y="1247205"/>
            <a:ext cx="6063969" cy="4680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116968" y="116489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cs typeface="+mn-ea"/>
                <a:sym typeface="+mn-lt"/>
              </a:rPr>
              <a:t>数据复用</a:t>
            </a:r>
            <a:endParaRPr lang="zh-CN" altLang="en-US" sz="3200" b="1" dirty="0"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534242" y="1242373"/>
            <a:ext cx="5506500" cy="4484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606644" y="117594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cs typeface="+mn-ea"/>
              </a:defRPr>
            </a:lvl1pPr>
          </a:lstStyle>
          <a:p>
            <a:r>
              <a:rPr lang="zh-CN" altLang="en-US" sz="3200" b="1" dirty="0" smtClean="0">
                <a:sym typeface="+mn-lt"/>
              </a:rPr>
              <a:t>精简计算</a:t>
            </a:r>
            <a:endParaRPr lang="zh-CN" altLang="en-US" sz="3200" b="1" dirty="0"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686351" y="1894781"/>
            <a:ext cx="1498715" cy="1064479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336104" y="1897838"/>
            <a:ext cx="1421867" cy="1079194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6534241" y="1920836"/>
            <a:ext cx="1537855" cy="105619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877679" y="1894782"/>
            <a:ext cx="1163062" cy="10822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622073" y="1935130"/>
            <a:ext cx="164921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9A0001"/>
                </a:solidFill>
                <a:cs typeface="+mn-ea"/>
                <a:sym typeface="+mn-lt"/>
              </a:rPr>
              <a:t>Stage</a:t>
            </a:r>
            <a:r>
              <a:rPr lang="zh-CN" altLang="en-US" sz="2800" dirty="0">
                <a:solidFill>
                  <a:srgbClr val="9A0001"/>
                </a:solidFill>
                <a:cs typeface="+mn-ea"/>
                <a:sym typeface="+mn-lt"/>
              </a:rPr>
              <a:t>间</a:t>
            </a:r>
            <a:endParaRPr lang="en-US" altLang="zh-CN" sz="2800" dirty="0">
              <a:solidFill>
                <a:srgbClr val="9A000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800" dirty="0" smtClean="0">
                <a:solidFill>
                  <a:srgbClr val="9A0001"/>
                </a:solidFill>
                <a:cs typeface="+mn-ea"/>
                <a:sym typeface="+mn-lt"/>
              </a:rPr>
              <a:t>延迟聚合</a:t>
            </a:r>
            <a:endParaRPr lang="en-US" altLang="zh-CN" sz="2800" dirty="0" smtClean="0">
              <a:solidFill>
                <a:srgbClr val="9A0001"/>
              </a:solidFill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493453" y="2011059"/>
            <a:ext cx="17027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静态</a:t>
            </a:r>
            <a:endParaRPr lang="en-US" altLang="zh-CN" sz="2800" dirty="0">
              <a:cs typeface="+mn-ea"/>
              <a:sym typeface="+mn-lt"/>
            </a:endParaRPr>
          </a:p>
          <a:p>
            <a:r>
              <a:rPr lang="en-US" altLang="zh-CN" sz="2800" dirty="0">
                <a:cs typeface="+mn-ea"/>
                <a:sym typeface="+mn-lt"/>
              </a:rPr>
              <a:t>Filter</a:t>
            </a:r>
            <a:r>
              <a:rPr lang="zh-CN" altLang="en-US" sz="2800" dirty="0">
                <a:cs typeface="+mn-ea"/>
                <a:sym typeface="+mn-lt"/>
              </a:rPr>
              <a:t>剪枝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0841878" y="1937933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>
                <a:cs typeface="+mn-ea"/>
                <a:sym typeface="+mn-lt"/>
              </a:rPr>
              <a:t>动态</a:t>
            </a:r>
            <a:endParaRPr lang="en-US" altLang="zh-CN" sz="2800" dirty="0" smtClean="0">
              <a:cs typeface="+mn-ea"/>
              <a:sym typeface="+mn-lt"/>
            </a:endParaRPr>
          </a:p>
          <a:p>
            <a:r>
              <a:rPr lang="zh-CN" altLang="en-US" sz="2800" dirty="0" smtClean="0">
                <a:cs typeface="+mn-ea"/>
                <a:sym typeface="+mn-lt"/>
              </a:rPr>
              <a:t>点剪枝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236558" y="192939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9A0001"/>
                </a:solidFill>
                <a:cs typeface="+mn-ea"/>
                <a:sym typeface="+mn-lt"/>
              </a:rPr>
              <a:t>静态特有</a:t>
            </a:r>
            <a:endParaRPr lang="en-US" altLang="zh-CN" sz="2800" dirty="0" smtClean="0">
              <a:solidFill>
                <a:srgbClr val="9A0001"/>
              </a:solidFill>
              <a:cs typeface="+mn-ea"/>
              <a:sym typeface="+mn-lt"/>
            </a:endParaRPr>
          </a:p>
          <a:p>
            <a:r>
              <a:rPr lang="en-US" altLang="zh-CN" sz="2800" dirty="0" smtClean="0">
                <a:solidFill>
                  <a:srgbClr val="9A0001"/>
                </a:solidFill>
                <a:cs typeface="+mn-ea"/>
                <a:sym typeface="+mn-lt"/>
              </a:rPr>
              <a:t>FPS</a:t>
            </a:r>
            <a:r>
              <a:rPr lang="zh-CN" altLang="en-US" sz="2800" dirty="0" smtClean="0">
                <a:solidFill>
                  <a:srgbClr val="9A0001"/>
                </a:solidFill>
                <a:cs typeface="+mn-ea"/>
                <a:sym typeface="+mn-lt"/>
              </a:rPr>
              <a:t>跳过</a:t>
            </a:r>
            <a:endParaRPr lang="zh-CN" altLang="en-US" sz="2800" dirty="0">
              <a:solidFill>
                <a:srgbClr val="9A0001"/>
              </a:solidFill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279093" y="1909407"/>
            <a:ext cx="1455766" cy="1060416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161949" y="1948565"/>
            <a:ext cx="17099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9A0001"/>
                </a:solidFill>
                <a:cs typeface="+mn-ea"/>
                <a:sym typeface="+mn-lt"/>
              </a:rPr>
              <a:t>Stage</a:t>
            </a:r>
            <a:r>
              <a:rPr lang="zh-CN" altLang="en-US" sz="2800" dirty="0">
                <a:solidFill>
                  <a:srgbClr val="9A0001"/>
                </a:solidFill>
                <a:cs typeface="+mn-ea"/>
                <a:sym typeface="+mn-lt"/>
              </a:rPr>
              <a:t>内</a:t>
            </a:r>
            <a:endParaRPr lang="en-US" altLang="zh-CN" sz="2800" dirty="0" smtClean="0">
              <a:solidFill>
                <a:srgbClr val="9A000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800" dirty="0" smtClean="0">
                <a:solidFill>
                  <a:srgbClr val="9A0001"/>
                </a:solidFill>
                <a:cs typeface="+mn-ea"/>
                <a:sym typeface="+mn-lt"/>
              </a:rPr>
              <a:t>MLP</a:t>
            </a:r>
            <a:r>
              <a:rPr lang="zh-CN" altLang="en-US" sz="2800" dirty="0" smtClean="0">
                <a:solidFill>
                  <a:srgbClr val="9A0001"/>
                </a:solidFill>
                <a:cs typeface="+mn-ea"/>
                <a:sym typeface="+mn-lt"/>
              </a:rPr>
              <a:t>融合</a:t>
            </a:r>
            <a:endParaRPr lang="en-US" altLang="zh-CN" sz="2800" dirty="0" smtClean="0">
              <a:solidFill>
                <a:srgbClr val="9A00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799208" y="1920835"/>
            <a:ext cx="1389983" cy="105619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622131" y="1969992"/>
            <a:ext cx="17206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SG</a:t>
            </a:r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间</a:t>
            </a:r>
            <a:endParaRPr lang="en-US" altLang="zh-C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复用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距离</a:t>
            </a:r>
            <a:endParaRPr lang="en-US" altLang="zh-C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4337" y="1894783"/>
            <a:ext cx="1494046" cy="10703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-173437" y="1995118"/>
            <a:ext cx="20910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帧间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时空</a:t>
            </a:r>
            <a:endParaRPr lang="en-US" altLang="zh-C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局部性</a:t>
            </a:r>
            <a:endParaRPr lang="en-US" altLang="zh-C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下箭头 76"/>
          <p:cNvSpPr/>
          <p:nvPr/>
        </p:nvSpPr>
        <p:spPr>
          <a:xfrm>
            <a:off x="892929" y="1727722"/>
            <a:ext cx="238114" cy="2018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下箭头 77"/>
          <p:cNvSpPr/>
          <p:nvPr/>
        </p:nvSpPr>
        <p:spPr>
          <a:xfrm>
            <a:off x="2286991" y="1734101"/>
            <a:ext cx="238114" cy="2018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下箭头 78"/>
          <p:cNvSpPr/>
          <p:nvPr/>
        </p:nvSpPr>
        <p:spPr>
          <a:xfrm>
            <a:off x="3886138" y="1727722"/>
            <a:ext cx="238114" cy="2018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下箭头 79"/>
          <p:cNvSpPr/>
          <p:nvPr/>
        </p:nvSpPr>
        <p:spPr>
          <a:xfrm>
            <a:off x="5407672" y="1718722"/>
            <a:ext cx="238114" cy="2018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下箭头 80"/>
          <p:cNvSpPr/>
          <p:nvPr/>
        </p:nvSpPr>
        <p:spPr>
          <a:xfrm>
            <a:off x="7208085" y="1722043"/>
            <a:ext cx="238114" cy="2018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下箭头 81"/>
          <p:cNvSpPr/>
          <p:nvPr/>
        </p:nvSpPr>
        <p:spPr>
          <a:xfrm>
            <a:off x="9912330" y="1699013"/>
            <a:ext cx="238114" cy="2018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下箭头 82"/>
          <p:cNvSpPr/>
          <p:nvPr/>
        </p:nvSpPr>
        <p:spPr>
          <a:xfrm>
            <a:off x="11353763" y="1712667"/>
            <a:ext cx="238114" cy="2018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直角三角形 83"/>
          <p:cNvSpPr/>
          <p:nvPr/>
        </p:nvSpPr>
        <p:spPr>
          <a:xfrm>
            <a:off x="269963" y="3033488"/>
            <a:ext cx="5933412" cy="450050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185066" y="3033488"/>
            <a:ext cx="913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尺度</a:t>
            </a:r>
            <a:endParaRPr lang="en-US" altLang="zh-C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-12744" y="3003571"/>
            <a:ext cx="913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大</a:t>
            </a:r>
            <a:endParaRPr lang="en-US" altLang="zh-C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540442" y="3045584"/>
            <a:ext cx="913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小</a:t>
            </a:r>
            <a:endParaRPr lang="en-US" altLang="zh-C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下箭头 87"/>
          <p:cNvSpPr/>
          <p:nvPr/>
        </p:nvSpPr>
        <p:spPr>
          <a:xfrm rot="5400000">
            <a:off x="7797344" y="3163422"/>
            <a:ext cx="238114" cy="31341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6449710" y="3039849"/>
            <a:ext cx="913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静态</a:t>
            </a:r>
            <a:endParaRPr lang="en-US" altLang="zh-C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1190573" y="3055619"/>
            <a:ext cx="913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动</a:t>
            </a:r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态</a:t>
            </a:r>
            <a:endParaRPr lang="en-US" altLang="zh-C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下箭头 90"/>
          <p:cNvSpPr/>
          <p:nvPr/>
        </p:nvSpPr>
        <p:spPr>
          <a:xfrm rot="16200000">
            <a:off x="10598351" y="3186918"/>
            <a:ext cx="238114" cy="31341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8756452" y="3058519"/>
            <a:ext cx="990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结合</a:t>
            </a:r>
            <a:endParaRPr lang="en-US" altLang="zh-CN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-16755" y="6024268"/>
            <a:ext cx="4076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  <a:cs typeface="+mn-ea"/>
                <a:sym typeface="+mn-lt"/>
              </a:rPr>
              <a:t>新机遇</a:t>
            </a:r>
            <a:r>
              <a:rPr lang="en-US" altLang="zh-CN" b="1" dirty="0" smtClean="0">
                <a:solidFill>
                  <a:srgbClr val="00B050"/>
                </a:solidFill>
                <a:cs typeface="+mn-ea"/>
                <a:sym typeface="+mn-lt"/>
              </a:rPr>
              <a:t>/</a:t>
            </a:r>
            <a:r>
              <a:rPr lang="zh-CN" altLang="en-US" b="1" dirty="0" smtClean="0">
                <a:solidFill>
                  <a:srgbClr val="00B050"/>
                </a:solidFill>
                <a:cs typeface="+mn-ea"/>
                <a:sym typeface="+mn-lt"/>
              </a:rPr>
              <a:t>优化空间</a:t>
            </a:r>
            <a:r>
              <a:rPr lang="en-US" altLang="zh-CN" b="1" dirty="0" smtClean="0">
                <a:solidFill>
                  <a:srgbClr val="00B050"/>
                </a:solidFill>
                <a:cs typeface="+mn-ea"/>
                <a:sym typeface="+mn-lt"/>
              </a:rPr>
              <a:t>: </a:t>
            </a:r>
            <a:r>
              <a:rPr lang="zh-CN" altLang="en-US" b="1" dirty="0" smtClean="0">
                <a:solidFill>
                  <a:srgbClr val="00B050"/>
                </a:solidFill>
                <a:cs typeface="+mn-ea"/>
                <a:sym typeface="+mn-lt"/>
              </a:rPr>
              <a:t>多种复用</a:t>
            </a:r>
            <a:r>
              <a:rPr lang="en-US" altLang="zh-CN" b="1" dirty="0" smtClean="0">
                <a:solidFill>
                  <a:srgbClr val="00B050"/>
                </a:solidFill>
                <a:cs typeface="+mn-ea"/>
                <a:sym typeface="+mn-lt"/>
              </a:rPr>
              <a:t>+</a:t>
            </a:r>
            <a:r>
              <a:rPr lang="zh-CN" altLang="en-US" b="1" dirty="0" smtClean="0">
                <a:solidFill>
                  <a:srgbClr val="00B050"/>
                </a:solidFill>
                <a:cs typeface="+mn-ea"/>
                <a:sym typeface="+mn-lt"/>
              </a:rPr>
              <a:t>计算跳过</a:t>
            </a:r>
            <a:endParaRPr lang="en-US" altLang="zh-CN" b="1" dirty="0">
              <a:solidFill>
                <a:srgbClr val="00B050"/>
              </a:solidFill>
              <a:cs typeface="+mn-ea"/>
              <a:sym typeface="+mn-lt"/>
            </a:endParaRPr>
          </a:p>
        </p:txBody>
      </p:sp>
      <p:sp>
        <p:nvSpPr>
          <p:cNvPr id="95" name="内容占位符 2"/>
          <p:cNvSpPr txBox="1">
            <a:spLocks/>
          </p:cNvSpPr>
          <p:nvPr/>
        </p:nvSpPr>
        <p:spPr>
          <a:xfrm>
            <a:off x="-7407" y="5173327"/>
            <a:ext cx="4076031" cy="6128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>
                <a:solidFill>
                  <a:srgbClr val="9A0001"/>
                </a:solidFill>
                <a:cs typeface="+mn-ea"/>
                <a:sym typeface="+mn-lt"/>
              </a:rPr>
              <a:t>新引入算法</a:t>
            </a:r>
            <a:r>
              <a:rPr lang="en-US" altLang="zh-CN" sz="2000" dirty="0" smtClean="0">
                <a:solidFill>
                  <a:srgbClr val="9A0001"/>
                </a:solidFill>
                <a:cs typeface="+mn-ea"/>
                <a:sym typeface="+mn-lt"/>
              </a:rPr>
              <a:t>SG</a:t>
            </a:r>
            <a:r>
              <a:rPr lang="zh-CN" altLang="en-US" sz="2000" dirty="0" smtClean="0">
                <a:solidFill>
                  <a:srgbClr val="9A0001"/>
                </a:solidFill>
                <a:cs typeface="+mn-ea"/>
                <a:sym typeface="+mn-lt"/>
              </a:rPr>
              <a:t>新挑战</a:t>
            </a:r>
            <a:r>
              <a:rPr lang="en-US" altLang="zh-CN" sz="2000" dirty="0" smtClean="0">
                <a:solidFill>
                  <a:srgbClr val="9A0001"/>
                </a:solidFill>
                <a:cs typeface="+mn-ea"/>
                <a:sym typeface="+mn-lt"/>
              </a:rPr>
              <a:t>:</a:t>
            </a:r>
            <a:r>
              <a:rPr lang="zh-CN" altLang="en-US" sz="2000" dirty="0" smtClean="0">
                <a:solidFill>
                  <a:srgbClr val="9A0001"/>
                </a:solidFill>
                <a:cs typeface="+mn-ea"/>
                <a:sym typeface="+mn-lt"/>
              </a:rPr>
              <a:t>复用率低</a:t>
            </a:r>
            <a:r>
              <a:rPr lang="en-US" altLang="zh-CN" sz="2000" dirty="0" smtClean="0">
                <a:solidFill>
                  <a:srgbClr val="9A0001"/>
                </a:solidFill>
                <a:cs typeface="+mn-ea"/>
                <a:sym typeface="+mn-lt"/>
              </a:rPr>
              <a:t>&amp;</a:t>
            </a:r>
            <a:r>
              <a:rPr lang="zh-CN" altLang="en-US" sz="2000" dirty="0" smtClean="0">
                <a:solidFill>
                  <a:srgbClr val="9A0001"/>
                </a:solidFill>
                <a:cs typeface="+mn-ea"/>
                <a:sym typeface="+mn-lt"/>
              </a:rPr>
              <a:t>访问不规则</a:t>
            </a:r>
            <a:r>
              <a:rPr lang="en-US" altLang="zh-CN" sz="2000" dirty="0">
                <a:solidFill>
                  <a:srgbClr val="9A0001"/>
                </a:solidFill>
                <a:cs typeface="+mn-ea"/>
                <a:sym typeface="+mn-lt"/>
              </a:rPr>
              <a:t>-&gt;</a:t>
            </a:r>
            <a:r>
              <a:rPr lang="zh-CN" altLang="en-US" sz="2000" dirty="0">
                <a:solidFill>
                  <a:srgbClr val="9A0001"/>
                </a:solidFill>
                <a:cs typeface="+mn-ea"/>
                <a:sym typeface="+mn-lt"/>
              </a:rPr>
              <a:t>带宽瓶颈，延迟长</a:t>
            </a:r>
            <a:endParaRPr lang="en-US" altLang="zh-CN" sz="2000" dirty="0">
              <a:solidFill>
                <a:srgbClr val="9A0001"/>
              </a:solidFill>
              <a:cs typeface="+mn-ea"/>
              <a:sym typeface="+mn-lt"/>
            </a:endParaRPr>
          </a:p>
          <a:p>
            <a:pPr algn="l"/>
            <a:endParaRPr lang="en-US" altLang="zh-CN" sz="2000" dirty="0" smtClean="0">
              <a:solidFill>
                <a:srgbClr val="9A0001"/>
              </a:solidFill>
              <a:cs typeface="+mn-ea"/>
              <a:sym typeface="+mn-lt"/>
            </a:endParaRPr>
          </a:p>
        </p:txBody>
      </p:sp>
      <p:sp>
        <p:nvSpPr>
          <p:cNvPr id="97" name="笑脸 96"/>
          <p:cNvSpPr/>
          <p:nvPr/>
        </p:nvSpPr>
        <p:spPr>
          <a:xfrm>
            <a:off x="3819315" y="5484503"/>
            <a:ext cx="338379" cy="338379"/>
          </a:xfrm>
          <a:prstGeom prst="smileyFace">
            <a:avLst>
              <a:gd name="adj" fmla="val -4653"/>
            </a:avLst>
          </a:prstGeom>
          <a:noFill/>
          <a:ln w="28575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笑脸 97"/>
          <p:cNvSpPr/>
          <p:nvPr/>
        </p:nvSpPr>
        <p:spPr>
          <a:xfrm>
            <a:off x="3812122" y="5993570"/>
            <a:ext cx="332339" cy="332339"/>
          </a:xfrm>
          <a:prstGeom prst="smileyFac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4151551" y="3694997"/>
            <a:ext cx="38112" cy="3206649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8438155" y="3679226"/>
            <a:ext cx="13494" cy="3178774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" name="曲线连接符 5"/>
          <p:cNvCxnSpPr>
            <a:stCxn id="64" idx="2"/>
          </p:cNvCxnSpPr>
          <p:nvPr/>
        </p:nvCxnSpPr>
        <p:spPr>
          <a:xfrm rot="16200000" flipH="1">
            <a:off x="9527773" y="3496297"/>
            <a:ext cx="1622400" cy="58387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曲线连接符 98"/>
          <p:cNvCxnSpPr>
            <a:stCxn id="71" idx="2"/>
            <a:endCxn id="54" idx="0"/>
          </p:cNvCxnSpPr>
          <p:nvPr/>
        </p:nvCxnSpPr>
        <p:spPr>
          <a:xfrm rot="16200000" flipH="1">
            <a:off x="4768368" y="2208431"/>
            <a:ext cx="695227" cy="221801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曲线连接符 99"/>
          <p:cNvCxnSpPr>
            <a:stCxn id="63" idx="2"/>
          </p:cNvCxnSpPr>
          <p:nvPr/>
        </p:nvCxnSpPr>
        <p:spPr>
          <a:xfrm rot="5400000">
            <a:off x="1850012" y="3075539"/>
            <a:ext cx="701976" cy="46941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34525" y="3578839"/>
            <a:ext cx="1220875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8138821" y="1906046"/>
            <a:ext cx="1146261" cy="1070985"/>
          </a:xfrm>
          <a:prstGeom prst="rect">
            <a:avLst/>
          </a:prstGeom>
          <a:noFill/>
          <a:ln w="1905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065394" y="1960381"/>
            <a:ext cx="126859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9A0001"/>
                </a:solidFill>
                <a:cs typeface="+mn-ea"/>
                <a:sym typeface="+mn-lt"/>
              </a:rPr>
              <a:t>自适应分块</a:t>
            </a:r>
            <a:endParaRPr lang="zh-CN" altLang="en-US" sz="2800" dirty="0"/>
          </a:p>
        </p:txBody>
      </p:sp>
      <p:sp>
        <p:nvSpPr>
          <p:cNvPr id="103" name="下箭头 102"/>
          <p:cNvSpPr/>
          <p:nvPr/>
        </p:nvSpPr>
        <p:spPr>
          <a:xfrm>
            <a:off x="8627625" y="1701337"/>
            <a:ext cx="238114" cy="20181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4" name="曲线连接符 103"/>
          <p:cNvCxnSpPr>
            <a:stCxn id="101" idx="2"/>
          </p:cNvCxnSpPr>
          <p:nvPr/>
        </p:nvCxnSpPr>
        <p:spPr>
          <a:xfrm rot="5400000">
            <a:off x="6921274" y="4032203"/>
            <a:ext cx="2845851" cy="73550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4188960" y="5170181"/>
            <a:ext cx="4241499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" name="弧形 3"/>
          <p:cNvSpPr/>
          <p:nvPr/>
        </p:nvSpPr>
        <p:spPr>
          <a:xfrm rot="20912183">
            <a:off x="575397" y="3854072"/>
            <a:ext cx="1323288" cy="907430"/>
          </a:xfrm>
          <a:prstGeom prst="arc">
            <a:avLst>
              <a:gd name="adj1" fmla="val 10902269"/>
              <a:gd name="adj2" fmla="val 21236422"/>
            </a:avLst>
          </a:prstGeom>
          <a:ln w="127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5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62154"/>
            <a:ext cx="391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 smtClean="0">
                <a:sym typeface="+mn-lt"/>
              </a:rPr>
              <a:t>实验结果</a:t>
            </a:r>
            <a:r>
              <a:rPr lang="en-US" altLang="zh-CN" dirty="0" smtClean="0">
                <a:sym typeface="+mn-lt"/>
              </a:rPr>
              <a:t>—</a:t>
            </a:r>
            <a:r>
              <a:rPr lang="zh-CN" altLang="en-US" dirty="0">
                <a:sym typeface="+mn-lt"/>
              </a:rPr>
              <a:t>创新点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4" y="1424134"/>
            <a:ext cx="5467350" cy="2350198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/>
          <a:stretch/>
        </p:blipFill>
        <p:spPr bwMode="auto">
          <a:xfrm>
            <a:off x="6510934" y="1424133"/>
            <a:ext cx="5236590" cy="21008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图片 1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 t="7657" r="8469"/>
          <a:stretch/>
        </p:blipFill>
        <p:spPr bwMode="auto">
          <a:xfrm>
            <a:off x="638713" y="4374341"/>
            <a:ext cx="5457288" cy="2069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图片 15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1884" b="4262"/>
          <a:stretch/>
        </p:blipFill>
        <p:spPr bwMode="auto">
          <a:xfrm>
            <a:off x="6741268" y="3622042"/>
            <a:ext cx="5006256" cy="28215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2237C4-43F5-424F-A016-02255BB9A68B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663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62154"/>
            <a:ext cx="4376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 smtClean="0">
                <a:sym typeface="+mn-lt"/>
              </a:rPr>
              <a:t>实验结果</a:t>
            </a:r>
            <a:r>
              <a:rPr lang="en-US" altLang="zh-CN" dirty="0" smtClean="0">
                <a:sym typeface="+mn-lt"/>
              </a:rPr>
              <a:t>—</a:t>
            </a:r>
            <a:r>
              <a:rPr lang="zh-CN" altLang="en-US" dirty="0" smtClean="0">
                <a:sym typeface="+mn-lt"/>
              </a:rPr>
              <a:t>总体</a:t>
            </a:r>
            <a:r>
              <a:rPr lang="zh-CN" altLang="en-US" dirty="0">
                <a:sym typeface="+mn-lt"/>
              </a:rPr>
              <a:t>硬件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4386" y="1119512"/>
            <a:ext cx="2845316" cy="3127395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7664" b="3412"/>
          <a:stretch/>
        </p:blipFill>
        <p:spPr bwMode="auto">
          <a:xfrm>
            <a:off x="6671941" y="2677724"/>
            <a:ext cx="5042583" cy="19637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1"/>
          <a:stretch/>
        </p:blipFill>
        <p:spPr bwMode="auto">
          <a:xfrm>
            <a:off x="6745248" y="1420298"/>
            <a:ext cx="4895968" cy="11023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" t="9199" r="8252" b="3399"/>
          <a:stretch/>
        </p:blipFill>
        <p:spPr bwMode="auto">
          <a:xfrm>
            <a:off x="6840086" y="4712916"/>
            <a:ext cx="4706295" cy="20017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57" y="4268799"/>
            <a:ext cx="3716583" cy="250736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B2237C4-43F5-424F-A016-02255BB9A68B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B593EDD5-125C-964F-A397-B653E4D3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452" y="2180261"/>
            <a:ext cx="208270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 smtClean="0"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TSMC </a:t>
            </a:r>
            <a:r>
              <a:rPr lang="en-US" altLang="zh-CN" sz="2000" dirty="0"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HPC </a:t>
            </a:r>
            <a:r>
              <a:rPr lang="en-US" altLang="zh-CN" sz="2000" dirty="0" smtClean="0"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28</a:t>
            </a:r>
          </a:p>
          <a:p>
            <a:r>
              <a:rPr lang="en-US" altLang="zh-CN" sz="2000" dirty="0"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1.04M </a:t>
            </a:r>
            <a:r>
              <a:rPr lang="en-US" altLang="zh-CN" sz="2000" dirty="0" smtClean="0"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Instances</a:t>
            </a:r>
          </a:p>
          <a:p>
            <a:r>
              <a:rPr lang="en-US" altLang="zh-CN" sz="2000" dirty="0"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2×1.5 mm</a:t>
            </a:r>
            <a:r>
              <a:rPr lang="en-US" altLang="zh-CN" sz="2000" baseline="30000" dirty="0"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2</a:t>
            </a:r>
            <a:endParaRPr lang="zh-CN" altLang="en-US" sz="2000" baseline="30000" dirty="0">
              <a:latin typeface="Arial" panose="020B0604020202020204" pitchFamily="34" charset="0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8"/>
          <a:stretch/>
        </p:blipFill>
        <p:spPr>
          <a:xfrm>
            <a:off x="4664576" y="4268799"/>
            <a:ext cx="2190120" cy="1607586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389120" y="4343400"/>
            <a:ext cx="275456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miter lim="800000"/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4381500" y="5151120"/>
            <a:ext cx="283076" cy="6477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5017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59868"/>
            <a:ext cx="3319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SOTA</a:t>
            </a:r>
            <a:r>
              <a:rPr lang="zh-CN" altLang="en-US" dirty="0" smtClean="0">
                <a:sym typeface="+mn-lt"/>
              </a:rPr>
              <a:t>性能比较</a:t>
            </a:r>
            <a:endParaRPr lang="zh-CN" altLang="en-US" dirty="0"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02264"/>
              </p:ext>
            </p:extLst>
          </p:nvPr>
        </p:nvGraphicFramePr>
        <p:xfrm>
          <a:off x="-3" y="1638393"/>
          <a:ext cx="12192002" cy="4475110"/>
        </p:xfrm>
        <a:graphic>
          <a:graphicData uri="http://schemas.openxmlformats.org/drawingml/2006/table">
            <a:tbl>
              <a:tblPr firstRow="1" firstCol="1" bandRow="1"/>
              <a:tblGrid>
                <a:gridCol w="1802296">
                  <a:extLst>
                    <a:ext uri="{9D8B030D-6E8A-4147-A177-3AD203B41FA5}">
                      <a16:colId xmlns:a16="http://schemas.microsoft.com/office/drawing/2014/main" val="2585636326"/>
                    </a:ext>
                  </a:extLst>
                </a:gridCol>
                <a:gridCol w="1166192">
                  <a:extLst>
                    <a:ext uri="{9D8B030D-6E8A-4147-A177-3AD203B41FA5}">
                      <a16:colId xmlns:a16="http://schemas.microsoft.com/office/drawing/2014/main" val="938385325"/>
                    </a:ext>
                  </a:extLst>
                </a:gridCol>
                <a:gridCol w="1166192">
                  <a:extLst>
                    <a:ext uri="{9D8B030D-6E8A-4147-A177-3AD203B41FA5}">
                      <a16:colId xmlns:a16="http://schemas.microsoft.com/office/drawing/2014/main" val="2036179656"/>
                    </a:ext>
                  </a:extLst>
                </a:gridCol>
                <a:gridCol w="1590260">
                  <a:extLst>
                    <a:ext uri="{9D8B030D-6E8A-4147-A177-3AD203B41FA5}">
                      <a16:colId xmlns:a16="http://schemas.microsoft.com/office/drawing/2014/main" val="3023233234"/>
                    </a:ext>
                  </a:extLst>
                </a:gridCol>
                <a:gridCol w="1166192">
                  <a:extLst>
                    <a:ext uri="{9D8B030D-6E8A-4147-A177-3AD203B41FA5}">
                      <a16:colId xmlns:a16="http://schemas.microsoft.com/office/drawing/2014/main" val="2340883712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3777019790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1628047550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800474627"/>
                    </a:ext>
                  </a:extLst>
                </a:gridCol>
                <a:gridCol w="1166192">
                  <a:extLst>
                    <a:ext uri="{9D8B030D-6E8A-4147-A177-3AD203B41FA5}">
                      <a16:colId xmlns:a16="http://schemas.microsoft.com/office/drawing/2014/main" val="1542491363"/>
                    </a:ext>
                  </a:extLst>
                </a:gridCol>
              </a:tblGrid>
              <a:tr h="418930">
                <a:tc>
                  <a:txBody>
                    <a:bodyPr/>
                    <a:lstStyle/>
                    <a:p>
                      <a:endParaRPr lang="zh-CN" sz="14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Mesorasi [17]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MICRO 2020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PointAcc [21]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MICRO 2021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Point-X [16]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MICRO 2021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Crescent [18]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ISCA 2022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PNNPU [19]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VLSI 2021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[14] 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VLSI 2022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[15] 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ISSCC 2023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This work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644456"/>
                  </a:ext>
                </a:extLst>
              </a:tr>
              <a:tr h="2292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Technology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TSMC 16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TSMC 40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28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TSMC 16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65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65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28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TSMC 28 nm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055424"/>
                  </a:ext>
                </a:extLst>
              </a:tr>
              <a:tr h="2362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Area [mm</a:t>
                      </a:r>
                      <a:r>
                        <a:rPr lang="en-US" sz="105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1.55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3.9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6.8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1.55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4.1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2.69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1.46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518857"/>
                  </a:ext>
                </a:extLst>
              </a:tr>
              <a:tr h="2283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SRAM [KB]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1624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274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545.4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1622.8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364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108.5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176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128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683310"/>
                  </a:ext>
                </a:extLst>
              </a:tr>
              <a:tr h="2204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MAC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256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256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2048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256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4608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256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1024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606654"/>
                  </a:ext>
                </a:extLst>
              </a:tr>
              <a:tr h="2283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Frequency [MHz]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1024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1024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1024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1024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50-200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50-300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40-450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100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809338"/>
                  </a:ext>
                </a:extLst>
              </a:tr>
              <a:tr h="2362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Data Type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16b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A: 16b, W: 8b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A: 16b, W: 16b/8b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16b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8b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8b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8b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8b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944593"/>
                  </a:ext>
                </a:extLst>
              </a:tr>
              <a:tr h="22044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Network Type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PointNet++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PointNet++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DGCNN, PointNet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PointNet++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VoteNet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MinkowskiNet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SECOND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PointNeXt-S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917899"/>
                  </a:ext>
                </a:extLst>
              </a:tr>
              <a:tr h="346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Effective Performance [GOPS]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467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1168.16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1888.92 @ DGCNN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1791.02 @ PointNet++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614.4 @ 200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153.6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62 @ 300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10.3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193.8 @ 400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3003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515503"/>
                  </a:ext>
                </a:extLst>
              </a:tr>
              <a:tr h="346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Power Consumption [mW]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2452.42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1057.08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2200 @ DGCNN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487.24 @ PointNet++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237 @ 200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27.2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80 @ 300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6.9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6.6 @ 60 MHz, 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125 @ 400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237.4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100121"/>
                  </a:ext>
                </a:extLst>
              </a:tr>
              <a:tr h="346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Effective Area Efficiency [GOPS/mm</a:t>
                      </a:r>
                      <a:r>
                        <a:rPr lang="en-US" sz="1050" baseline="3000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</a:t>
                      </a: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301.46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299.53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277.78 @ DGCNN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1155.5 @ PointNet++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0.55 @ 200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0.14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15.1 @ 300MHz,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2.5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72 @ 400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2056.9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377726"/>
                  </a:ext>
                </a:extLst>
              </a:tr>
              <a:tr h="346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Effective Energy Efficiency [TOPS/W]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0.19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1.1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0.8586 @ DGCNN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3.68 @ PointNet++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2.59 @ 200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5.65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0.78 @ 300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1.5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1.55 @ 400 MH,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4.14 @ 60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12.65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113253"/>
                  </a:ext>
                </a:extLst>
              </a:tr>
              <a:tr h="346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Energy Consumption [mJ/Frame]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8.92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1.54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1.6 @ DGCNN,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0.25 @ PointNet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0.46 @ PointNet++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3.2 @ 200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1.47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11.1 @ 300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5.77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5.0 @ 400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1.9 @ 60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0.13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533218"/>
                  </a:ext>
                </a:extLst>
              </a:tr>
              <a:tr h="3785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Frame Rate [Frame/s]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274.9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687.2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1307.1 @ DGCNN,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10000 @ PointNet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1053.4 @ PointNet++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84.4 @ 200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21.1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7.2 @ 300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1.2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16.9 @ 400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3.3 @ 60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1873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372478"/>
                  </a:ext>
                </a:extLst>
              </a:tr>
              <a:tr h="3463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Overall Efficiency [Frame/mm</a:t>
                      </a:r>
                      <a:r>
                        <a:rPr lang="en-US" sz="1050" baseline="30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2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/mJ]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0.072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0.167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0.09 @ DGCNN, 0.59 @ PointNet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1.4 @ PointNet++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0.02 @ 200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0.04 @ 50MHz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0.02 @ 300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0.04 @ 50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0.07 @ 400 MHz,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0.20 @ 60 MHz</a:t>
                      </a:r>
                      <a:endParaRPr lang="zh-CN" sz="14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effectLst/>
                          <a:latin typeface="Times New Roman" panose="02020603050405020304" pitchFamily="18" charset="0"/>
                          <a:ea typeface="Arial Unicode MS" panose="020B0604020202020204" pitchFamily="34" charset="-122"/>
                        </a:rPr>
                        <a:t>5.39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359994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AB2237C4-43F5-424F-A016-02255BB9A68B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09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AB2237C4-43F5-424F-A016-02255BB9A68B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61162"/>
            <a:ext cx="8624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三维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点云神经网络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加速器芯片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—Nebula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16582" y="6484258"/>
            <a:ext cx="74456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5" name="矩形 8">
            <a:extLst>
              <a:ext uri="{FF2B5EF4-FFF2-40B4-BE49-F238E27FC236}">
                <a16:creationId xmlns:a16="http://schemas.microsoft.com/office/drawing/2014/main" id="{F3D0B1C5-8C4B-4F46-9701-8A2E34F82C97}"/>
              </a:ext>
            </a:extLst>
          </p:cNvPr>
          <p:cNvSpPr/>
          <p:nvPr/>
        </p:nvSpPr>
        <p:spPr>
          <a:xfrm>
            <a:off x="3589361" y="2465272"/>
            <a:ext cx="6062034" cy="1981454"/>
          </a:xfrm>
          <a:prstGeom prst="rect">
            <a:avLst/>
          </a:prstGeom>
          <a:solidFill>
            <a:srgbClr val="9A0001">
              <a:lumMod val="20000"/>
              <a:lumOff val="80000"/>
              <a:alpha val="49804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9A0001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731197BB-755B-4F55-AC44-08BC577B0C1A}"/>
              </a:ext>
            </a:extLst>
          </p:cNvPr>
          <p:cNvSpPr txBox="1">
            <a:spLocks/>
          </p:cNvSpPr>
          <p:nvPr/>
        </p:nvSpPr>
        <p:spPr>
          <a:xfrm>
            <a:off x="11022668" y="6441983"/>
            <a:ext cx="931113" cy="292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6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ea typeface="微软雅黑"/>
              </a:rPr>
              <a:t> </a:t>
            </a:r>
            <a:fld id="{A548B57D-AE10-4CF7-A9DF-59FEFA91B28E}" type="slidenum">
              <a:rPr lang="zh-CN" altLang="en-US" smtClean="0">
                <a:ea typeface="微软雅黑"/>
              </a:rPr>
              <a:pPr/>
              <a:t>18</a:t>
            </a:fld>
            <a:r>
              <a:rPr lang="zh-CN" altLang="en-US" smtClean="0">
                <a:ea typeface="微软雅黑"/>
              </a:rPr>
              <a:t> </a:t>
            </a:r>
            <a:endParaRPr lang="zh-CN" altLang="en-US" dirty="0">
              <a:ea typeface="微软雅黑"/>
            </a:endParaRP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90779434-CFFE-43DA-B0F3-3C03CB42CBF7}"/>
              </a:ext>
            </a:extLst>
          </p:cNvPr>
          <p:cNvSpPr txBox="1"/>
          <p:nvPr/>
        </p:nvSpPr>
        <p:spPr>
          <a:xfrm>
            <a:off x="313765" y="1240093"/>
            <a:ext cx="115644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点云神经网络在三维点云各种任务中取得了先进的性能</a:t>
            </a:r>
            <a:endParaRPr lang="en-US" altLang="zh-CN" sz="24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68580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7030A0"/>
                </a:solidFill>
                <a:cs typeface="Arial" panose="020B0604020202020204" pitchFamily="34" charset="0"/>
              </a:rPr>
              <a:t>大量不规则片外访问和计算量，难以高能效片上实现</a:t>
            </a:r>
            <a:endParaRPr lang="en-US" altLang="zh-CN" sz="2000" b="1" dirty="0" smtClean="0">
              <a:solidFill>
                <a:srgbClr val="7030A0"/>
              </a:solidFill>
              <a:cs typeface="Arial" panose="020B0604020202020204" pitchFamily="34" charset="0"/>
            </a:endParaRPr>
          </a:p>
          <a:p>
            <a:pPr marL="22860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C00000"/>
                </a:solidFill>
                <a:latin typeface="微软雅黑"/>
              </a:rPr>
              <a:t>自适应分块 </a:t>
            </a:r>
            <a:r>
              <a:rPr lang="en-US" altLang="zh-CN" sz="24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+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/>
              </a:rPr>
              <a:t>粗细粒度数据复用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/>
              </a:rPr>
              <a:t>+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/>
              </a:rPr>
              <a:t>动静结合计算跳过</a:t>
            </a:r>
            <a:endParaRPr lang="zh-CN" altLang="en-US" sz="2400" b="1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38" name="表格 15">
            <a:extLst>
              <a:ext uri="{FF2B5EF4-FFF2-40B4-BE49-F238E27FC236}">
                <a16:creationId xmlns:a16="http://schemas.microsoft.com/office/drawing/2014/main" id="{8C111463-3A81-43EC-A6A9-7DACCA5B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734898"/>
              </p:ext>
            </p:extLst>
          </p:nvPr>
        </p:nvGraphicFramePr>
        <p:xfrm>
          <a:off x="-9707" y="4431225"/>
          <a:ext cx="12201707" cy="2407920"/>
        </p:xfrm>
        <a:graphic>
          <a:graphicData uri="http://schemas.openxmlformats.org/drawingml/2006/table">
            <a:tbl>
              <a:tblPr firstRow="1" bandRow="1"/>
              <a:tblGrid>
                <a:gridCol w="1920242">
                  <a:extLst>
                    <a:ext uri="{9D8B030D-6E8A-4147-A177-3AD203B41FA5}">
                      <a16:colId xmlns:a16="http://schemas.microsoft.com/office/drawing/2014/main" val="4250705871"/>
                    </a:ext>
                  </a:extLst>
                </a:gridCol>
                <a:gridCol w="1845205">
                  <a:extLst>
                    <a:ext uri="{9D8B030D-6E8A-4147-A177-3AD203B41FA5}">
                      <a16:colId xmlns:a16="http://schemas.microsoft.com/office/drawing/2014/main" val="1572692013"/>
                    </a:ext>
                  </a:extLst>
                </a:gridCol>
                <a:gridCol w="1755195">
                  <a:extLst>
                    <a:ext uri="{9D8B030D-6E8A-4147-A177-3AD203B41FA5}">
                      <a16:colId xmlns:a16="http://schemas.microsoft.com/office/drawing/2014/main" val="1158270725"/>
                    </a:ext>
                  </a:extLst>
                </a:gridCol>
                <a:gridCol w="2025225">
                  <a:extLst>
                    <a:ext uri="{9D8B030D-6E8A-4147-A177-3AD203B41FA5}">
                      <a16:colId xmlns:a16="http://schemas.microsoft.com/office/drawing/2014/main" val="2958331088"/>
                    </a:ext>
                  </a:extLst>
                </a:gridCol>
                <a:gridCol w="1935215">
                  <a:extLst>
                    <a:ext uri="{9D8B030D-6E8A-4147-A177-3AD203B41FA5}">
                      <a16:colId xmlns:a16="http://schemas.microsoft.com/office/drawing/2014/main" val="2512505339"/>
                    </a:ext>
                  </a:extLst>
                </a:gridCol>
                <a:gridCol w="2720625">
                  <a:extLst>
                    <a:ext uri="{9D8B030D-6E8A-4147-A177-3AD203B41FA5}">
                      <a16:colId xmlns:a16="http://schemas.microsoft.com/office/drawing/2014/main" val="1748114148"/>
                    </a:ext>
                  </a:extLst>
                </a:gridCol>
              </a:tblGrid>
              <a:tr h="4441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endParaRPr lang="zh-CN" altLang="en-US" sz="18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PNNPU</a:t>
                      </a:r>
                      <a:endParaRPr lang="en-US" altLang="zh-CN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VLSI 2021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DSPU</a:t>
                      </a:r>
                      <a:endParaRPr lang="en-US" altLang="zh-CN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ISSCC 2021</a:t>
                      </a:r>
                      <a:endParaRPr lang="en-US" altLang="zh-CN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VLSI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2022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VLSI 2023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This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 work</a:t>
                      </a:r>
                      <a:endParaRPr lang="en-US" altLang="zh-CN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743467"/>
                  </a:ext>
                </a:extLst>
              </a:tr>
              <a:tr h="2537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工艺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65 nm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28 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nm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65 nm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28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nm</a:t>
                      </a:r>
                      <a:endParaRPr lang="en-US" altLang="zh-CN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28 </a:t>
                      </a: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nm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023045"/>
                  </a:ext>
                </a:extLst>
              </a:tr>
              <a:tr h="2537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数据类型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8-bit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4, 8, 12, 16-bit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8-bit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8-bit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8-bit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45479"/>
                  </a:ext>
                </a:extLst>
              </a:tr>
              <a:tr h="2537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网络类型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VoteNet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VoteNet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MinkowskiNet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SECOND</a:t>
                      </a:r>
                      <a:endParaRPr lang="zh-CN" altLang="en-US" sz="1600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PointNeXt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619182"/>
                  </a:ext>
                </a:extLst>
              </a:tr>
              <a:tr h="2749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能效</a:t>
                      </a:r>
                      <a:r>
                        <a:rPr lang="en-US" altLang="zh-CN" sz="1800" b="1" dirty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(TOPS/W)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5.65</a:t>
                      </a:r>
                      <a:endParaRPr lang="en-US" altLang="zh-CN" sz="16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19</a:t>
                      </a:r>
                      <a:endParaRPr lang="en-US" altLang="zh-CN" sz="16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600" b="1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1.5</a:t>
                      </a:r>
                      <a:endParaRPr lang="en-US" altLang="zh-CN" sz="16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4.4</a:t>
                      </a:r>
                      <a:endParaRPr lang="en-US" altLang="zh-CN" sz="16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1" kern="120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87.4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133525"/>
                  </a:ext>
                </a:extLst>
              </a:tr>
              <a:tr h="2749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帧耗 </a:t>
                      </a:r>
                      <a:r>
                        <a:rPr lang="en-US" altLang="zh-CN" sz="1800" b="1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CN" sz="1800" b="1" dirty="0" err="1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mJ</a:t>
                      </a:r>
                      <a:r>
                        <a:rPr lang="en-US" altLang="zh-CN" sz="1800" b="1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/Frame)</a:t>
                      </a:r>
                      <a:endParaRPr lang="zh-CN" altLang="en-US" sz="18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3.2</a:t>
                      </a:r>
                      <a:endParaRPr lang="en-US" altLang="zh-CN" sz="16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2.7</a:t>
                      </a:r>
                      <a:endParaRPr lang="en-US" altLang="zh-CN" sz="16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11.1</a:t>
                      </a:r>
                      <a:endParaRPr lang="en-US" altLang="zh-CN" sz="16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 smtClean="0"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1.9</a:t>
                      </a:r>
                      <a:endParaRPr lang="en-US" altLang="zh-CN" sz="1600" b="1" dirty="0"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华文楷体" panose="02010600040101010101" pitchFamily="2" charset="-122"/>
                          <a:cs typeface="Arial" panose="020B0604020202020204" pitchFamily="34" charset="0"/>
                        </a:rPr>
                        <a:t>0.018</a:t>
                      </a:r>
                      <a:endParaRPr lang="zh-CN" altLang="en-US" sz="16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华文楷体" panose="0201060004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A000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602112"/>
                  </a:ext>
                </a:extLst>
              </a:tr>
            </a:tbl>
          </a:graphicData>
        </a:graphic>
      </p:graphicFrame>
      <p:sp>
        <p:nvSpPr>
          <p:cNvPr id="39" name="矩形 16">
            <a:extLst>
              <a:ext uri="{FF2B5EF4-FFF2-40B4-BE49-F238E27FC236}">
                <a16:creationId xmlns:a16="http://schemas.microsoft.com/office/drawing/2014/main" id="{A1D098B3-77AE-4DF9-8553-BDD8546DA1B5}"/>
              </a:ext>
            </a:extLst>
          </p:cNvPr>
          <p:cNvSpPr/>
          <p:nvPr/>
        </p:nvSpPr>
        <p:spPr>
          <a:xfrm>
            <a:off x="9471375" y="4446727"/>
            <a:ext cx="2720625" cy="2454920"/>
          </a:xfrm>
          <a:prstGeom prst="rect">
            <a:avLst/>
          </a:prstGeom>
          <a:noFill/>
          <a:ln w="63500" cap="flat" cmpd="sng" algn="ctr">
            <a:solidFill>
              <a:srgbClr val="9A0001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矩形 17">
            <a:extLst>
              <a:ext uri="{FF2B5EF4-FFF2-40B4-BE49-F238E27FC236}">
                <a16:creationId xmlns:a16="http://schemas.microsoft.com/office/drawing/2014/main" id="{D927D1DC-12CC-4E59-BC50-AC42CD1C9D15}"/>
              </a:ext>
            </a:extLst>
          </p:cNvPr>
          <p:cNvSpPr/>
          <p:nvPr/>
        </p:nvSpPr>
        <p:spPr>
          <a:xfrm>
            <a:off x="9925713" y="3504440"/>
            <a:ext cx="457200" cy="465666"/>
          </a:xfrm>
          <a:prstGeom prst="rect">
            <a:avLst/>
          </a:prstGeom>
          <a:noFill/>
          <a:ln w="38100" cap="flat" cmpd="sng" algn="ctr">
            <a:solidFill>
              <a:srgbClr val="FFFFFF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B1F0CAAE-EE64-413F-8F29-F070C97FFC9A}"/>
              </a:ext>
            </a:extLst>
          </p:cNvPr>
          <p:cNvSpPr txBox="1"/>
          <p:nvPr/>
        </p:nvSpPr>
        <p:spPr>
          <a:xfrm>
            <a:off x="949763" y="2818954"/>
            <a:ext cx="2313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00B050"/>
                </a:solidFill>
                <a:cs typeface="+mn-ea"/>
                <a:sym typeface="Arial" panose="020B0604020202020204" pitchFamily="34" charset="0"/>
              </a:rPr>
              <a:t>能效最高</a:t>
            </a:r>
            <a:endParaRPr lang="en-US" altLang="zh-CN" sz="2800" dirty="0" smtClean="0">
              <a:solidFill>
                <a:srgbClr val="00B050"/>
              </a:solidFill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sz="2800" dirty="0" smtClean="0">
                <a:solidFill>
                  <a:srgbClr val="00B050"/>
                </a:solidFill>
                <a:cs typeface="+mn-ea"/>
                <a:sym typeface="Arial" panose="020B0604020202020204" pitchFamily="34" charset="0"/>
              </a:rPr>
              <a:t>帧耗最低</a:t>
            </a:r>
            <a:endParaRPr lang="zh-CN" altLang="en-US" sz="2800" dirty="0">
              <a:solidFill>
                <a:srgbClr val="00B050"/>
              </a:solidFill>
              <a:cs typeface="+mn-ea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5552" y="2436572"/>
            <a:ext cx="1854956" cy="2038853"/>
          </a:xfrm>
          <a:prstGeom prst="rect">
            <a:avLst/>
          </a:prstGeom>
        </p:spPr>
      </p:pic>
      <p:pic>
        <p:nvPicPr>
          <p:cNvPr id="44" name="图片 4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80" y="2522768"/>
            <a:ext cx="2834874" cy="19125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793143" y="3121677"/>
            <a:ext cx="21531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cs typeface="+mn-ea"/>
                <a:sym typeface="+mn-lt"/>
              </a:rPr>
              <a:t>首</a:t>
            </a:r>
            <a:r>
              <a:rPr lang="zh-CN" altLang="en-US" sz="2000" dirty="0" smtClean="0">
                <a:solidFill>
                  <a:srgbClr val="00B050"/>
                </a:solidFill>
                <a:cs typeface="+mn-ea"/>
                <a:sym typeface="+mn-lt"/>
              </a:rPr>
              <a:t>款</a:t>
            </a:r>
            <a:r>
              <a:rPr lang="en-US" altLang="zh-CN" sz="2000" dirty="0" smtClean="0">
                <a:solidFill>
                  <a:srgbClr val="00B050"/>
                </a:solidFill>
                <a:cs typeface="+mn-ea"/>
                <a:sym typeface="+mn-lt"/>
              </a:rPr>
              <a:t>DGCNN</a:t>
            </a:r>
            <a:r>
              <a:rPr lang="zh-CN" altLang="en-US" sz="2000" dirty="0" smtClean="0">
                <a:solidFill>
                  <a:srgbClr val="00B050"/>
                </a:solidFill>
                <a:cs typeface="+mn-ea"/>
                <a:sym typeface="+mn-lt"/>
              </a:rPr>
              <a:t>芯片</a:t>
            </a:r>
            <a:endParaRPr lang="zh-CN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080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F89D18-1566-EC4D-A7EE-55060FBA7CC2}"/>
              </a:ext>
            </a:extLst>
          </p:cNvPr>
          <p:cNvSpPr/>
          <p:nvPr/>
        </p:nvSpPr>
        <p:spPr>
          <a:xfrm>
            <a:off x="7122160" y="0"/>
            <a:ext cx="5142622" cy="6900406"/>
          </a:xfrm>
          <a:prstGeom prst="rect">
            <a:avLst/>
          </a:prstGeom>
          <a:solidFill>
            <a:srgbClr val="9A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FCB3F5-0BE8-4979-9C64-4B1A2F28B9B8}"/>
              </a:ext>
            </a:extLst>
          </p:cNvPr>
          <p:cNvCxnSpPr>
            <a:cxnSpLocks/>
          </p:cNvCxnSpPr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7B4B17F-A7FB-4A54-8A3A-8D95557CF655}"/>
              </a:ext>
            </a:extLst>
          </p:cNvPr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B2002D-8150-42CA-A4A9-5FA6F0C040DD}"/>
              </a:ext>
            </a:extLst>
          </p:cNvPr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4C4C88-AEAD-49EF-96A7-0377C1C30BFF}"/>
                </a:ext>
              </a:extLst>
            </p:cNvPr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Peking</a:t>
              </a: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University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70B56BD-46CD-4F4D-BBD7-9FC4BEDF9482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9F156FE-098B-4F13-A047-087ECBAE02ED}"/>
              </a:ext>
            </a:extLst>
          </p:cNvPr>
          <p:cNvGrpSpPr/>
          <p:nvPr/>
        </p:nvGrpSpPr>
        <p:grpSpPr>
          <a:xfrm>
            <a:off x="1611618" y="1915792"/>
            <a:ext cx="3800039" cy="769441"/>
            <a:chOff x="1184078" y="2313500"/>
            <a:chExt cx="3800039" cy="76944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985198-C99D-4CFF-A894-6111645051F8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01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447D9F-1C00-402C-A732-C00E1DECEAEF}"/>
                </a:ext>
              </a:extLst>
            </p:cNvPr>
            <p:cNvSpPr txBox="1"/>
            <p:nvPr/>
          </p:nvSpPr>
          <p:spPr>
            <a:xfrm>
              <a:off x="2029462" y="233349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三维理解加速的背景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254C3D5-9971-482B-82C5-5633FAA406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6708A423-F585-FF4C-B6A8-E9E042CED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0" y="6079720"/>
            <a:ext cx="1675797" cy="467802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D87BF79B-D74C-6643-8CC4-B38EF19DEEF8}"/>
              </a:ext>
            </a:extLst>
          </p:cNvPr>
          <p:cNvGrpSpPr/>
          <p:nvPr/>
        </p:nvGrpSpPr>
        <p:grpSpPr>
          <a:xfrm>
            <a:off x="1627508" y="2925510"/>
            <a:ext cx="5119311" cy="850995"/>
            <a:chOff x="1184078" y="2313500"/>
            <a:chExt cx="5119311" cy="85099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4DCA9D8-E7FD-5247-837E-9969D4277DCF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02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1F46BB3-0728-A742-B1D0-0EBAE33A92DE}"/>
                </a:ext>
              </a:extLst>
            </p:cNvPr>
            <p:cNvSpPr txBox="1"/>
            <p:nvPr/>
          </p:nvSpPr>
          <p:spPr>
            <a:xfrm>
              <a:off x="2029462" y="2333498"/>
              <a:ext cx="42739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卷积神经网络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加速器芯片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4" name="直接连接符 33">
              <a:extLst>
                <a:ext uri="{FF2B5EF4-FFF2-40B4-BE49-F238E27FC236}">
                  <a16:creationId xmlns:a16="http://schemas.microsoft.com/office/drawing/2014/main" id="{52ECB71F-BA10-9449-886E-3F370263F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F954C39-5914-F446-981C-DF0276C542A0}"/>
              </a:ext>
            </a:extLst>
          </p:cNvPr>
          <p:cNvGrpSpPr/>
          <p:nvPr/>
        </p:nvGrpSpPr>
        <p:grpSpPr>
          <a:xfrm>
            <a:off x="1627508" y="3927957"/>
            <a:ext cx="5119311" cy="850995"/>
            <a:chOff x="1184078" y="2313500"/>
            <a:chExt cx="5119311" cy="850995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D4FA2CE-430D-BB40-B240-3DCDBEC30385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03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D0A9675-89B0-B642-9A9C-016E29E49646}"/>
                </a:ext>
              </a:extLst>
            </p:cNvPr>
            <p:cNvSpPr txBox="1"/>
            <p:nvPr/>
          </p:nvSpPr>
          <p:spPr>
            <a:xfrm>
              <a:off x="2029462" y="2333498"/>
              <a:ext cx="42739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云神经网络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加速器芯片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850A0144-379C-1B41-A05A-A833AB5FE3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347E210-5B85-C84D-9CAB-20958D530491}"/>
              </a:ext>
            </a:extLst>
          </p:cNvPr>
          <p:cNvGrpSpPr/>
          <p:nvPr/>
        </p:nvGrpSpPr>
        <p:grpSpPr>
          <a:xfrm>
            <a:off x="1627508" y="4923133"/>
            <a:ext cx="1645603" cy="769441"/>
            <a:chOff x="1184078" y="2313500"/>
            <a:chExt cx="1645603" cy="769441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906A2EE-2EAE-8841-83E8-5A5C66FA4528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04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12BD7AD-D562-E044-99E3-07B026B5BAB9}"/>
                </a:ext>
              </a:extLst>
            </p:cNvPr>
            <p:cNvSpPr txBox="1"/>
            <p:nvPr/>
          </p:nvSpPr>
          <p:spPr>
            <a:xfrm>
              <a:off x="2029462" y="233349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9A0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总结</a:t>
              </a:r>
              <a:endParaRPr lang="zh-CN" altLang="en-US" sz="2400" b="1" dirty="0">
                <a:solidFill>
                  <a:srgbClr val="9A00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64" name="直接连接符 33">
              <a:extLst>
                <a:ext uri="{FF2B5EF4-FFF2-40B4-BE49-F238E27FC236}">
                  <a16:creationId xmlns:a16="http://schemas.microsoft.com/office/drawing/2014/main" id="{BB5013E8-1803-9D46-A3F0-E1EEFEDA55AC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连接符 10">
            <a:extLst>
              <a:ext uri="{FF2B5EF4-FFF2-40B4-BE49-F238E27FC236}">
                <a16:creationId xmlns:a16="http://schemas.microsoft.com/office/drawing/2014/main" id="{D41A8F1D-0315-F840-A9E5-8540C469411F}"/>
              </a:ext>
            </a:extLst>
          </p:cNvPr>
          <p:cNvCxnSpPr>
            <a:cxnSpLocks/>
          </p:cNvCxnSpPr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64C834D2-30E4-A143-BF5E-9C2AEA04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3" t="9543" r="40850"/>
          <a:stretch/>
        </p:blipFill>
        <p:spPr>
          <a:xfrm>
            <a:off x="-11561" y="1862942"/>
            <a:ext cx="1639068" cy="3733580"/>
          </a:xfrm>
          <a:prstGeom prst="rect">
            <a:avLst/>
          </a:prstGeom>
        </p:spPr>
      </p:pic>
      <p:cxnSp>
        <p:nvCxnSpPr>
          <p:cNvPr id="38" name="直接连接符 16">
            <a:extLst>
              <a:ext uri="{FF2B5EF4-FFF2-40B4-BE49-F238E27FC236}">
                <a16:creationId xmlns:a16="http://schemas.microsoft.com/office/drawing/2014/main" id="{05D2BC40-E1DA-8646-AC7E-51D3743407E0}"/>
              </a:ext>
            </a:extLst>
          </p:cNvPr>
          <p:cNvCxnSpPr>
            <a:cxnSpLocks/>
          </p:cNvCxnSpPr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855929B-91E2-D74D-B0EB-BB7F74A33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r="15815"/>
          <a:stretch/>
        </p:blipFill>
        <p:spPr>
          <a:xfrm>
            <a:off x="7392767" y="319035"/>
            <a:ext cx="4693919" cy="5839996"/>
          </a:xfrm>
          <a:prstGeom prst="rect">
            <a:avLst/>
          </a:prstGeom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72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F89D18-1566-EC4D-A7EE-55060FBA7CC2}"/>
              </a:ext>
            </a:extLst>
          </p:cNvPr>
          <p:cNvSpPr/>
          <p:nvPr/>
        </p:nvSpPr>
        <p:spPr>
          <a:xfrm>
            <a:off x="7122160" y="0"/>
            <a:ext cx="5142622" cy="6900406"/>
          </a:xfrm>
          <a:prstGeom prst="rect">
            <a:avLst/>
          </a:prstGeom>
          <a:solidFill>
            <a:srgbClr val="9A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FCB3F5-0BE8-4979-9C64-4B1A2F28B9B8}"/>
              </a:ext>
            </a:extLst>
          </p:cNvPr>
          <p:cNvCxnSpPr>
            <a:cxnSpLocks/>
          </p:cNvCxnSpPr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7B4B17F-A7FB-4A54-8A3A-8D95557CF655}"/>
              </a:ext>
            </a:extLst>
          </p:cNvPr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B2002D-8150-42CA-A4A9-5FA6F0C040DD}"/>
              </a:ext>
            </a:extLst>
          </p:cNvPr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4C4C88-AEAD-49EF-96A7-0377C1C30BFF}"/>
                </a:ext>
              </a:extLst>
            </p:cNvPr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Peking</a:t>
              </a: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University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70B56BD-46CD-4F4D-BBD7-9FC4BEDF9482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9F156FE-098B-4F13-A047-087ECBAE02ED}"/>
              </a:ext>
            </a:extLst>
          </p:cNvPr>
          <p:cNvGrpSpPr/>
          <p:nvPr/>
        </p:nvGrpSpPr>
        <p:grpSpPr>
          <a:xfrm>
            <a:off x="1611618" y="1915792"/>
            <a:ext cx="3800039" cy="769441"/>
            <a:chOff x="1184078" y="2313500"/>
            <a:chExt cx="3800039" cy="76944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985198-C99D-4CFF-A894-6111645051F8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01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447D9F-1C00-402C-A732-C00E1DECEAEF}"/>
                </a:ext>
              </a:extLst>
            </p:cNvPr>
            <p:cNvSpPr txBox="1"/>
            <p:nvPr/>
          </p:nvSpPr>
          <p:spPr>
            <a:xfrm>
              <a:off x="2029462" y="233349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9A0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三维理解加速的背景</a:t>
              </a:r>
              <a:endParaRPr lang="zh-CN" altLang="en-US" sz="2400" b="1" dirty="0">
                <a:solidFill>
                  <a:srgbClr val="9A00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254C3D5-9971-482B-82C5-5633FAA406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6708A423-F585-FF4C-B6A8-E9E042CED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0" y="6079720"/>
            <a:ext cx="1675797" cy="467802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D87BF79B-D74C-6643-8CC4-B38EF19DEEF8}"/>
              </a:ext>
            </a:extLst>
          </p:cNvPr>
          <p:cNvGrpSpPr/>
          <p:nvPr/>
        </p:nvGrpSpPr>
        <p:grpSpPr>
          <a:xfrm>
            <a:off x="1627508" y="2925510"/>
            <a:ext cx="5119311" cy="850995"/>
            <a:chOff x="1184078" y="2313500"/>
            <a:chExt cx="5119311" cy="85099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4DCA9D8-E7FD-5247-837E-9969D4277DCF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02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1F46BB3-0728-A742-B1D0-0EBAE33A92DE}"/>
                </a:ext>
              </a:extLst>
            </p:cNvPr>
            <p:cNvSpPr txBox="1"/>
            <p:nvPr/>
          </p:nvSpPr>
          <p:spPr>
            <a:xfrm>
              <a:off x="2029462" y="2333498"/>
              <a:ext cx="42739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卷积神经网络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加速器芯片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4" name="直接连接符 33">
              <a:extLst>
                <a:ext uri="{FF2B5EF4-FFF2-40B4-BE49-F238E27FC236}">
                  <a16:creationId xmlns:a16="http://schemas.microsoft.com/office/drawing/2014/main" id="{52ECB71F-BA10-9449-886E-3F370263F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F954C39-5914-F446-981C-DF0276C542A0}"/>
              </a:ext>
            </a:extLst>
          </p:cNvPr>
          <p:cNvGrpSpPr/>
          <p:nvPr/>
        </p:nvGrpSpPr>
        <p:grpSpPr>
          <a:xfrm>
            <a:off x="1627508" y="3927957"/>
            <a:ext cx="5119311" cy="850995"/>
            <a:chOff x="1184078" y="2313500"/>
            <a:chExt cx="5119311" cy="850995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D4FA2CE-430D-BB40-B240-3DCDBEC30385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03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D0A9675-89B0-B642-9A9C-016E29E49646}"/>
                </a:ext>
              </a:extLst>
            </p:cNvPr>
            <p:cNvSpPr txBox="1"/>
            <p:nvPr/>
          </p:nvSpPr>
          <p:spPr>
            <a:xfrm>
              <a:off x="2029462" y="2333498"/>
              <a:ext cx="42739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云神经网络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加速器芯片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850A0144-379C-1B41-A05A-A833AB5FE3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347E210-5B85-C84D-9CAB-20958D530491}"/>
              </a:ext>
            </a:extLst>
          </p:cNvPr>
          <p:cNvGrpSpPr/>
          <p:nvPr/>
        </p:nvGrpSpPr>
        <p:grpSpPr>
          <a:xfrm>
            <a:off x="1627508" y="4923133"/>
            <a:ext cx="1645603" cy="769441"/>
            <a:chOff x="1184078" y="2313500"/>
            <a:chExt cx="1645603" cy="769441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906A2EE-2EAE-8841-83E8-5A5C66FA4528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04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12BD7AD-D562-E044-99E3-07B026B5BAB9}"/>
                </a:ext>
              </a:extLst>
            </p:cNvPr>
            <p:cNvSpPr txBox="1"/>
            <p:nvPr/>
          </p:nvSpPr>
          <p:spPr>
            <a:xfrm>
              <a:off x="2029462" y="233349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总结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64" name="直接连接符 33">
              <a:extLst>
                <a:ext uri="{FF2B5EF4-FFF2-40B4-BE49-F238E27FC236}">
                  <a16:creationId xmlns:a16="http://schemas.microsoft.com/office/drawing/2014/main" id="{BB5013E8-1803-9D46-A3F0-E1EEFEDA55AC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连接符 10">
            <a:extLst>
              <a:ext uri="{FF2B5EF4-FFF2-40B4-BE49-F238E27FC236}">
                <a16:creationId xmlns:a16="http://schemas.microsoft.com/office/drawing/2014/main" id="{D41A8F1D-0315-F840-A9E5-8540C469411F}"/>
              </a:ext>
            </a:extLst>
          </p:cNvPr>
          <p:cNvCxnSpPr>
            <a:cxnSpLocks/>
          </p:cNvCxnSpPr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64C834D2-30E4-A143-BF5E-9C2AEA04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3" t="9543" r="40850"/>
          <a:stretch/>
        </p:blipFill>
        <p:spPr>
          <a:xfrm>
            <a:off x="-11561" y="1862942"/>
            <a:ext cx="1639068" cy="3733580"/>
          </a:xfrm>
          <a:prstGeom prst="rect">
            <a:avLst/>
          </a:prstGeom>
        </p:spPr>
      </p:pic>
      <p:cxnSp>
        <p:nvCxnSpPr>
          <p:cNvPr id="38" name="直接连接符 16">
            <a:extLst>
              <a:ext uri="{FF2B5EF4-FFF2-40B4-BE49-F238E27FC236}">
                <a16:creationId xmlns:a16="http://schemas.microsoft.com/office/drawing/2014/main" id="{05D2BC40-E1DA-8646-AC7E-51D3743407E0}"/>
              </a:ext>
            </a:extLst>
          </p:cNvPr>
          <p:cNvCxnSpPr>
            <a:cxnSpLocks/>
          </p:cNvCxnSpPr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855929B-91E2-D74D-B0EB-BB7F74A33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r="15815"/>
          <a:stretch/>
        </p:blipFill>
        <p:spPr>
          <a:xfrm>
            <a:off x="7392767" y="319035"/>
            <a:ext cx="4693919" cy="5839996"/>
          </a:xfrm>
          <a:prstGeom prst="rect">
            <a:avLst/>
          </a:prstGeom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1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7125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总结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456" y="3932084"/>
            <a:ext cx="10953068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altLang="zh-CN" sz="1400" b="1" u="sng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C. Zhou</a:t>
            </a:r>
            <a:r>
              <a:rPr lang="en-US" altLang="zh-CN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et al.</a:t>
            </a:r>
            <a:r>
              <a:rPr lang="en-US" altLang="zh-CN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“Sagitta: An Energy-Efficient Sparse 3D-CNN Accelerator for Real-Time 3D Understanding,” </a:t>
            </a:r>
            <a:r>
              <a:rPr lang="en-US" altLang="zh-CN" sz="1400" i="1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IEEE Internet of Things Journal </a:t>
            </a:r>
            <a:r>
              <a:rPr lang="en-US" altLang="zh-CN" sz="1400" b="1" i="1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(JIOT</a:t>
            </a:r>
            <a:r>
              <a:rPr lang="en-US" altLang="zh-CN" sz="1400" i="1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2023, DOI: 10.1109/JIOT.2023.3306435. (</a:t>
            </a:r>
            <a:r>
              <a:rPr lang="zh-CN" altLang="zh-CN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物联网领域顶级期刊，</a:t>
            </a:r>
            <a:r>
              <a:rPr lang="en-US" altLang="zh-CN" sz="1400" b="1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b="1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</a:t>
            </a:r>
            <a:r>
              <a:rPr lang="zh-CN" altLang="zh-CN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，影响因子</a:t>
            </a:r>
            <a:r>
              <a:rPr lang="en-US" altLang="zh-CN" sz="1400" b="1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10.6</a:t>
            </a:r>
            <a:r>
              <a:rPr lang="en-US" altLang="zh-CN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altLang="zh-CN" sz="1400" b="1" u="sng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C. Zhou</a:t>
            </a:r>
            <a:r>
              <a:rPr lang="en-US" altLang="zh-CN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et al.</a:t>
            </a:r>
            <a:r>
              <a:rPr lang="en-US" altLang="zh-CN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“An Energy-Efficient Low-Latency 3D-CNN Accelerator Leveraging Temporal Locality, Full Zero-Skipping, and Hierarchical Load Balance,” </a:t>
            </a:r>
            <a:r>
              <a:rPr lang="en-US" altLang="zh-CN" sz="1400" i="1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Proceedings of the IEEE/ACM Design Automation Conference (</a:t>
            </a:r>
            <a:r>
              <a:rPr lang="en-US" altLang="zh-CN" sz="1400" b="1" i="1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DAC</a:t>
            </a:r>
            <a:r>
              <a:rPr lang="en-US" altLang="zh-CN" sz="1400" i="1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pp. 241-246, December 2021. (</a:t>
            </a:r>
            <a:r>
              <a:rPr lang="zh-CN" altLang="en-US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电子</a:t>
            </a:r>
            <a:r>
              <a:rPr lang="zh-CN" altLang="zh-CN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设计自动化领域顶级会议</a:t>
            </a:r>
            <a:r>
              <a:rPr lang="en-US" altLang="zh-CN" sz="1400" kern="1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400" kern="100" dirty="0">
              <a:latin typeface="Arial" panose="020B0604020202020204" pitchFamily="34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altLang="zh-CN" sz="1400" b="1" u="sng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C. Zhou</a:t>
            </a:r>
            <a:r>
              <a:rPr lang="en-US" altLang="zh-CN" sz="1400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et al.</a:t>
            </a:r>
            <a:r>
              <a:rPr lang="en-US" altLang="zh-CN" sz="1400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“An Energy-Efficient 3D Point Cloud Neural Network Accelerator with Efficient Filter Pruning, MLP Fusion, and Dual-Stream Sampling,” </a:t>
            </a:r>
            <a:r>
              <a:rPr lang="en-US" altLang="zh-CN" sz="1400" i="1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IEEE/ACM International Conference On Computer Aided Design (</a:t>
            </a:r>
            <a:r>
              <a:rPr lang="en-US" altLang="zh-CN" sz="1400" b="1" i="1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ICCAD</a:t>
            </a:r>
            <a:r>
              <a:rPr lang="en-US" altLang="zh-CN" sz="1400" i="1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2023. (</a:t>
            </a:r>
            <a:r>
              <a:rPr lang="zh-CN" altLang="en-US" sz="1400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电子</a:t>
            </a:r>
            <a:r>
              <a:rPr lang="zh-CN" altLang="zh-CN" sz="1400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设计自动化领域顶级会议</a:t>
            </a:r>
            <a:r>
              <a:rPr lang="en-US" altLang="zh-CN" sz="1400" kern="1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400" kern="100" dirty="0" smtClean="0">
              <a:latin typeface="Arial" panose="020B0604020202020204" pitchFamily="34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. Liu, </a:t>
            </a:r>
            <a:r>
              <a:rPr lang="en-US" altLang="zh-CN" sz="1400" b="1" u="sng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C. Zhou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400" i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et al.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“CNN Accelerator at the Edge with Adaptive Zero Skipping and Sparsity-Driven Data Flow,” </a:t>
            </a:r>
            <a:r>
              <a:rPr lang="en-US" altLang="zh-CN" sz="1400" i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IEEE Transactions on Circuits and Systems for Video Technology(</a:t>
            </a:r>
            <a:r>
              <a:rPr lang="en-US" altLang="zh-CN" sz="1400" b="1" i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TCSVT</a:t>
            </a:r>
            <a:r>
              <a:rPr lang="en-US" altLang="zh-CN" sz="1400" i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, 2023, DOI: 10.1109/TCSVT.2023.3274964. (</a:t>
            </a:r>
            <a:r>
              <a:rPr lang="zh-CN" altLang="zh-CN" sz="14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视频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技术</a:t>
            </a:r>
            <a:r>
              <a:rPr lang="zh-CN" altLang="zh-CN" sz="14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顶级</a:t>
            </a:r>
            <a:r>
              <a:rPr lang="zh-CN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期刊，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区</a:t>
            </a:r>
            <a:r>
              <a:rPr lang="zh-CN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，影响因子</a:t>
            </a:r>
            <a:r>
              <a:rPr lang="en-US" altLang="zh-CN" sz="1400" b="1" dirty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8.4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"/>
            </a:pPr>
            <a:r>
              <a:rPr lang="zh-CN" altLang="en-US" sz="1400" dirty="0">
                <a:latin typeface="Arial" panose="020B0604020202020204" pitchFamily="34" charset="0"/>
                <a:ea typeface="华文楷体" panose="02010600040101010101" pitchFamily="2" charset="-122"/>
              </a:rPr>
              <a:t>一种基于脉动阵列的卷积运算装置</a:t>
            </a:r>
            <a:r>
              <a:rPr lang="en-US" altLang="zh-CN" sz="1400" dirty="0">
                <a:latin typeface="Arial" panose="020B0604020202020204" pitchFamily="34" charset="0"/>
                <a:ea typeface="华文楷体" panose="02010600040101010101" pitchFamily="2" charset="-122"/>
              </a:rPr>
              <a:t>(</a:t>
            </a:r>
            <a:r>
              <a:rPr lang="zh-CN" altLang="en-US" sz="1400" dirty="0">
                <a:latin typeface="Arial" panose="020B0604020202020204" pitchFamily="34" charset="0"/>
                <a:ea typeface="华文楷体" panose="02010600040101010101" pitchFamily="2" charset="-122"/>
              </a:rPr>
              <a:t>专利号： </a:t>
            </a:r>
            <a:r>
              <a:rPr lang="en-US" altLang="zh-CN" sz="1400" dirty="0">
                <a:latin typeface="Arial" panose="020B0604020202020204" pitchFamily="34" charset="0"/>
                <a:ea typeface="华文楷体" panose="02010600040101010101" pitchFamily="2" charset="-122"/>
              </a:rPr>
              <a:t>ZL 202010447090.4)</a:t>
            </a:r>
            <a:endParaRPr lang="zh-CN" altLang="en-US" sz="1400" dirty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71898" y="1547538"/>
            <a:ext cx="1902537" cy="865351"/>
            <a:chOff x="7641610" y="1818086"/>
            <a:chExt cx="3242926" cy="1475014"/>
          </a:xfrm>
        </p:grpSpPr>
        <p:sp>
          <p:nvSpPr>
            <p:cNvPr id="31" name="오른쪽 화살표 218">
              <a:extLst>
                <a:ext uri="{FF2B5EF4-FFF2-40B4-BE49-F238E27FC236}">
                  <a16:creationId xmlns:a16="http://schemas.microsoft.com/office/drawing/2014/main" id="{C8608846-7608-414E-A629-B1C404DEA0F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641610" y="1893503"/>
              <a:ext cx="2092380" cy="1399597"/>
            </a:xfrm>
            <a:prstGeom prst="rightArrow">
              <a:avLst>
                <a:gd name="adj1" fmla="val 55935"/>
                <a:gd name="adj2" fmla="val 5006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FZShengShiKaiShuS-EB-GB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타원 219">
              <a:extLst>
                <a:ext uri="{FF2B5EF4-FFF2-40B4-BE49-F238E27FC236}">
                  <a16:creationId xmlns:a16="http://schemas.microsoft.com/office/drawing/2014/main" id="{A4A7B002-EE09-704A-9AAE-A1D4008E4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7923" y="1818086"/>
              <a:ext cx="1406613" cy="140836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FZShengShiKaiShuS-EB-GB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3" name="막힌 원호 127">
            <a:extLst>
              <a:ext uri="{FF2B5EF4-FFF2-40B4-BE49-F238E27FC236}">
                <a16:creationId xmlns:a16="http://schemas.microsoft.com/office/drawing/2014/main" id="{64CB7F7C-D6BE-774B-836A-BC934A1B5BAB}"/>
              </a:ext>
            </a:extLst>
          </p:cNvPr>
          <p:cNvSpPr>
            <a:spLocks/>
          </p:cNvSpPr>
          <p:nvPr/>
        </p:nvSpPr>
        <p:spPr bwMode="auto">
          <a:xfrm rot="16200000">
            <a:off x="4525839" y="-166494"/>
            <a:ext cx="2618544" cy="2616791"/>
          </a:xfrm>
          <a:custGeom>
            <a:avLst/>
            <a:gdLst>
              <a:gd name="T0" fmla="*/ 0 w 2369150"/>
              <a:gd name="T1" fmla="*/ 1182168 h 2369152"/>
              <a:gd name="T2" fmla="*/ 0 w 2369150"/>
              <a:gd name="T3" fmla="*/ 1182168 h 2369152"/>
              <a:gd name="T4" fmla="*/ 1188530 w 2369150"/>
              <a:gd name="T5" fmla="*/ 0 h 2369152"/>
              <a:gd name="T6" fmla="*/ 2377056 w 2369150"/>
              <a:gd name="T7" fmla="*/ 1182167 h 2369152"/>
              <a:gd name="T8" fmla="*/ 1916455 w 2369150"/>
              <a:gd name="T9" fmla="*/ 1182167 h 2369152"/>
              <a:gd name="T10" fmla="*/ 1916454 w 2369150"/>
              <a:gd name="T11" fmla="*/ 1182167 h 2369152"/>
              <a:gd name="T12" fmla="*/ 1188530 w 2369150"/>
              <a:gd name="T13" fmla="*/ 458136 h 2369152"/>
              <a:gd name="T14" fmla="*/ 460602 w 2369150"/>
              <a:gd name="T15" fmla="*/ 1182168 h 2369152"/>
              <a:gd name="T16" fmla="*/ 0 w 2369150"/>
              <a:gd name="T17" fmla="*/ 1182168 h 23691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369150"/>
              <a:gd name="T28" fmla="*/ 0 h 2369152"/>
              <a:gd name="T29" fmla="*/ 2369150 w 2369150"/>
              <a:gd name="T30" fmla="*/ 1184575 h 23691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369150" h="2369152">
                <a:moveTo>
                  <a:pt x="0" y="1184575"/>
                </a:moveTo>
                <a:lnTo>
                  <a:pt x="0" y="1184575"/>
                </a:lnTo>
                <a:cubicBezTo>
                  <a:pt x="0" y="530352"/>
                  <a:pt x="530352" y="0"/>
                  <a:pt x="1184575" y="0"/>
                </a:cubicBezTo>
                <a:cubicBezTo>
                  <a:pt x="1838796" y="0"/>
                  <a:pt x="2369148" y="530351"/>
                  <a:pt x="2369149" y="1184574"/>
                </a:cubicBezTo>
                <a:lnTo>
                  <a:pt x="1910080" y="1184574"/>
                </a:lnTo>
                <a:lnTo>
                  <a:pt x="1910079" y="1184574"/>
                </a:lnTo>
                <a:cubicBezTo>
                  <a:pt x="1910078" y="783888"/>
                  <a:pt x="1585259" y="459070"/>
                  <a:pt x="1184575" y="459070"/>
                </a:cubicBezTo>
                <a:cubicBezTo>
                  <a:pt x="783890" y="459070"/>
                  <a:pt x="459070" y="783889"/>
                  <a:pt x="459070" y="1184575"/>
                </a:cubicBezTo>
                <a:lnTo>
                  <a:pt x="0" y="1184575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45000"/>
                </a:srgbClr>
              </a:gs>
              <a:gs pos="50000">
                <a:srgbClr val="FFFFFF">
                  <a:alpha val="225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2400">
              <a:latin typeface="FZShengShiKaiShuS-EB-GB" panose="02000000000000000000" pitchFamily="2" charset="-122"/>
              <a:ea typeface="FZShengShiKaiShuS-EB-GB" panose="02000000000000000000" pitchFamily="2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06914" y="1544978"/>
            <a:ext cx="1958017" cy="848052"/>
            <a:chOff x="864612" y="1840037"/>
            <a:chExt cx="3251696" cy="1408367"/>
          </a:xfrm>
        </p:grpSpPr>
        <p:sp>
          <p:nvSpPr>
            <p:cNvPr id="30" name="오른쪽 화살표 216">
              <a:extLst>
                <a:ext uri="{FF2B5EF4-FFF2-40B4-BE49-F238E27FC236}">
                  <a16:creationId xmlns:a16="http://schemas.microsoft.com/office/drawing/2014/main" id="{5819BD4C-9B6A-1E49-950E-981E21144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91" y="1845299"/>
              <a:ext cx="1973117" cy="1399597"/>
            </a:xfrm>
            <a:prstGeom prst="rightArrow">
              <a:avLst>
                <a:gd name="adj1" fmla="val 55935"/>
                <a:gd name="adj2" fmla="val 50001"/>
              </a:avLst>
            </a:prstGeom>
            <a:solidFill>
              <a:srgbClr val="9A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FZShengShiKaiShuS-EB-GB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타원 217">
              <a:extLst>
                <a:ext uri="{FF2B5EF4-FFF2-40B4-BE49-F238E27FC236}">
                  <a16:creationId xmlns:a16="http://schemas.microsoft.com/office/drawing/2014/main" id="{881251E2-6A30-F943-93A1-5A7B04417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12" y="1840037"/>
              <a:ext cx="1406613" cy="1408367"/>
            </a:xfrm>
            <a:prstGeom prst="ellipse">
              <a:avLst/>
            </a:prstGeom>
            <a:solidFill>
              <a:srgbClr val="9A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FZShengShiKaiShuS-EB-GB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5" name="막힌 원호 225">
            <a:extLst>
              <a:ext uri="{FF2B5EF4-FFF2-40B4-BE49-F238E27FC236}">
                <a16:creationId xmlns:a16="http://schemas.microsoft.com/office/drawing/2014/main" id="{E55A6B64-4A44-2B42-81D1-A0878405AC87}"/>
              </a:ext>
            </a:extLst>
          </p:cNvPr>
          <p:cNvSpPr>
            <a:spLocks/>
          </p:cNvSpPr>
          <p:nvPr/>
        </p:nvSpPr>
        <p:spPr bwMode="auto">
          <a:xfrm rot="5400000">
            <a:off x="5011086" y="1392572"/>
            <a:ext cx="2122298" cy="2129210"/>
          </a:xfrm>
          <a:custGeom>
            <a:avLst/>
            <a:gdLst>
              <a:gd name="T0" fmla="*/ 7 w 2436720"/>
              <a:gd name="T1" fmla="*/ 1228325 h 2444258"/>
              <a:gd name="T2" fmla="*/ 7 w 2436720"/>
              <a:gd name="T3" fmla="*/ 1228324 h 2444258"/>
              <a:gd name="T4" fmla="*/ 0 w 2436720"/>
              <a:gd name="T5" fmla="*/ 1224097 h 2444258"/>
              <a:gd name="T6" fmla="*/ 1218736 w 2436720"/>
              <a:gd name="T7" fmla="*/ 0 h 2444258"/>
              <a:gd name="T8" fmla="*/ 2437384 w 2436720"/>
              <a:gd name="T9" fmla="*/ 1210156 h 2444258"/>
              <a:gd name="T10" fmla="*/ 1965182 w 2436720"/>
              <a:gd name="T11" fmla="*/ 1215559 h 2444258"/>
              <a:gd name="T12" fmla="*/ 1965181 w 2436720"/>
              <a:gd name="T13" fmla="*/ 1215559 h 2444258"/>
              <a:gd name="T14" fmla="*/ 1218736 w 2436720"/>
              <a:gd name="T15" fmla="*/ 472850 h 2444258"/>
              <a:gd name="T16" fmla="*/ 472234 w 2436720"/>
              <a:gd name="T17" fmla="*/ 1224097 h 2444258"/>
              <a:gd name="T18" fmla="*/ 472238 w 2436720"/>
              <a:gd name="T19" fmla="*/ 1226690 h 2444258"/>
              <a:gd name="T20" fmla="*/ 7 w 2436720"/>
              <a:gd name="T21" fmla="*/ 1228325 h 244425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436720"/>
              <a:gd name="T34" fmla="*/ 0 h 2444258"/>
              <a:gd name="T35" fmla="*/ 2436641 w 2436720"/>
              <a:gd name="T36" fmla="*/ 1226349 h 244425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436720" h="2444258">
                <a:moveTo>
                  <a:pt x="7" y="1226349"/>
                </a:moveTo>
                <a:lnTo>
                  <a:pt x="7" y="1226348"/>
                </a:lnTo>
                <a:cubicBezTo>
                  <a:pt x="2" y="1224942"/>
                  <a:pt x="0" y="1223535"/>
                  <a:pt x="0" y="1222129"/>
                </a:cubicBezTo>
                <a:cubicBezTo>
                  <a:pt x="0" y="547165"/>
                  <a:pt x="545478" y="0"/>
                  <a:pt x="1218360" y="0"/>
                </a:cubicBezTo>
                <a:cubicBezTo>
                  <a:pt x="1885829" y="0"/>
                  <a:pt x="2429039" y="538720"/>
                  <a:pt x="2436640" y="1208211"/>
                </a:cubicBezTo>
                <a:lnTo>
                  <a:pt x="1964582" y="1213604"/>
                </a:lnTo>
                <a:lnTo>
                  <a:pt x="1964581" y="1213604"/>
                </a:lnTo>
                <a:cubicBezTo>
                  <a:pt x="1959934" y="802720"/>
                  <a:pt x="1627204" y="472090"/>
                  <a:pt x="1218360" y="472090"/>
                </a:cubicBezTo>
                <a:cubicBezTo>
                  <a:pt x="806206" y="472090"/>
                  <a:pt x="472090" y="807893"/>
                  <a:pt x="472090" y="1222129"/>
                </a:cubicBezTo>
                <a:cubicBezTo>
                  <a:pt x="472090" y="1222990"/>
                  <a:pt x="472091" y="1223852"/>
                  <a:pt x="472094" y="1224714"/>
                </a:cubicBezTo>
                <a:lnTo>
                  <a:pt x="7" y="1226349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2400">
              <a:latin typeface="FZShengShiKaiShuS-EB-GB" panose="02000000000000000000" pitchFamily="2" charset="-122"/>
              <a:ea typeface="FZShengShiKaiShuS-EB-GB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6" name="막힌 원호 224">
            <a:extLst>
              <a:ext uri="{FF2B5EF4-FFF2-40B4-BE49-F238E27FC236}">
                <a16:creationId xmlns:a16="http://schemas.microsoft.com/office/drawing/2014/main" id="{547342B0-18DC-9B4F-B129-1219F08F8E39}"/>
              </a:ext>
            </a:extLst>
          </p:cNvPr>
          <p:cNvSpPr>
            <a:spLocks/>
          </p:cNvSpPr>
          <p:nvPr/>
        </p:nvSpPr>
        <p:spPr bwMode="auto">
          <a:xfrm rot="16200000">
            <a:off x="5011828" y="1394037"/>
            <a:ext cx="2124324" cy="2125704"/>
          </a:xfrm>
          <a:custGeom>
            <a:avLst/>
            <a:gdLst>
              <a:gd name="T0" fmla="*/ 132 w 2444256"/>
              <a:gd name="T1" fmla="*/ 1248575 h 2444258"/>
              <a:gd name="T2" fmla="*/ 132 w 2444256"/>
              <a:gd name="T3" fmla="*/ 1248574 h 2444258"/>
              <a:gd name="T4" fmla="*/ 0 w 2444256"/>
              <a:gd name="T5" fmla="*/ 1230474 h 2444258"/>
              <a:gd name="T6" fmla="*/ 1224104 w 2444256"/>
              <a:gd name="T7" fmla="*/ 0 h 2444258"/>
              <a:gd name="T8" fmla="*/ 2448197 w 2444256"/>
              <a:gd name="T9" fmla="*/ 1224864 h 2444258"/>
              <a:gd name="T10" fmla="*/ 1974696 w 2444256"/>
              <a:gd name="T11" fmla="*/ 1227035 h 2444258"/>
              <a:gd name="T12" fmla="*/ 1974696 w 2444256"/>
              <a:gd name="T13" fmla="*/ 1227034 h 2444258"/>
              <a:gd name="T14" fmla="*/ 1224105 w 2444256"/>
              <a:gd name="T15" fmla="*/ 475972 h 2444258"/>
              <a:gd name="T16" fmla="*/ 473513 w 2444256"/>
              <a:gd name="T17" fmla="*/ 1230474 h 2444258"/>
              <a:gd name="T18" fmla="*/ 473594 w 2444256"/>
              <a:gd name="T19" fmla="*/ 1241572 h 2444258"/>
              <a:gd name="T20" fmla="*/ 132 w 2444256"/>
              <a:gd name="T21" fmla="*/ 1248575 h 244425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444256"/>
              <a:gd name="T34" fmla="*/ 0 h 2444258"/>
              <a:gd name="T35" fmla="*/ 2444243 w 2444256"/>
              <a:gd name="T36" fmla="*/ 1240107 h 244425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444256" h="2444258">
                <a:moveTo>
                  <a:pt x="132" y="1240107"/>
                </a:moveTo>
                <a:lnTo>
                  <a:pt x="132" y="1240106"/>
                </a:lnTo>
                <a:cubicBezTo>
                  <a:pt x="44" y="1234114"/>
                  <a:pt x="0" y="1228121"/>
                  <a:pt x="0" y="1222129"/>
                </a:cubicBezTo>
                <a:cubicBezTo>
                  <a:pt x="0" y="547165"/>
                  <a:pt x="547165" y="0"/>
                  <a:pt x="1222128" y="0"/>
                </a:cubicBezTo>
                <a:cubicBezTo>
                  <a:pt x="1894916" y="0"/>
                  <a:pt x="2441176" y="543776"/>
                  <a:pt x="2444243" y="1216557"/>
                </a:cubicBezTo>
                <a:lnTo>
                  <a:pt x="1971505" y="1218713"/>
                </a:lnTo>
                <a:lnTo>
                  <a:pt x="1971505" y="1218712"/>
                </a:lnTo>
                <a:cubicBezTo>
                  <a:pt x="1969624" y="806176"/>
                  <a:pt x="1634668" y="472744"/>
                  <a:pt x="1222129" y="472744"/>
                </a:cubicBezTo>
                <a:cubicBezTo>
                  <a:pt x="808255" y="472744"/>
                  <a:pt x="472745" y="808255"/>
                  <a:pt x="472745" y="1222129"/>
                </a:cubicBezTo>
                <a:cubicBezTo>
                  <a:pt x="472745" y="1225803"/>
                  <a:pt x="472772" y="1229478"/>
                  <a:pt x="472826" y="1233152"/>
                </a:cubicBezTo>
                <a:lnTo>
                  <a:pt x="132" y="1240107"/>
                </a:lnTo>
                <a:close/>
              </a:path>
            </a:pathLst>
          </a:custGeom>
          <a:solidFill>
            <a:srgbClr val="9A00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 sz="2400">
              <a:latin typeface="FZShengShiKaiShuS-EB-GB" panose="02000000000000000000" pitchFamily="2" charset="-122"/>
              <a:ea typeface="FZShengShiKaiShuS-EB-GB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B593EDD5-125C-964F-A397-B653E4D3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770" y="1784480"/>
            <a:ext cx="2850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AI</a:t>
            </a: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算法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78E3E5A9-5773-E742-929D-21C1A1032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446" y="2225949"/>
            <a:ext cx="151710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defTabSz="1216025">
              <a:defRPr sz="240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ea"/>
              </a:defRPr>
            </a:lvl1pPr>
            <a:lvl2pPr marL="742950" indent="-285750" defTabSz="121602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dirty="0">
                <a:solidFill>
                  <a:srgbClr val="9A0001"/>
                </a:solidFill>
                <a:sym typeface="+mn-lt"/>
              </a:rPr>
              <a:t>AI</a:t>
            </a:r>
            <a:r>
              <a:rPr lang="zh-CN" altLang="en-US" sz="3200" b="1" dirty="0">
                <a:solidFill>
                  <a:srgbClr val="9A0001"/>
                </a:solidFill>
                <a:sym typeface="+mn-lt"/>
              </a:rPr>
              <a:t>芯片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2746537" y="2744075"/>
            <a:ext cx="1958017" cy="848052"/>
            <a:chOff x="864612" y="1840037"/>
            <a:chExt cx="3251696" cy="1408367"/>
          </a:xfrm>
        </p:grpSpPr>
        <p:sp>
          <p:nvSpPr>
            <p:cNvPr id="46" name="오른쪽 화살표 216">
              <a:extLst>
                <a:ext uri="{FF2B5EF4-FFF2-40B4-BE49-F238E27FC236}">
                  <a16:creationId xmlns:a16="http://schemas.microsoft.com/office/drawing/2014/main" id="{5819BD4C-9B6A-1E49-950E-981E21144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191" y="1845299"/>
              <a:ext cx="1973117" cy="1399597"/>
            </a:xfrm>
            <a:prstGeom prst="rightArrow">
              <a:avLst>
                <a:gd name="adj1" fmla="val 55935"/>
                <a:gd name="adj2" fmla="val 50001"/>
              </a:avLst>
            </a:prstGeom>
            <a:solidFill>
              <a:srgbClr val="9A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FZShengShiKaiShuS-EB-GB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타원 217">
              <a:extLst>
                <a:ext uri="{FF2B5EF4-FFF2-40B4-BE49-F238E27FC236}">
                  <a16:creationId xmlns:a16="http://schemas.microsoft.com/office/drawing/2014/main" id="{881251E2-6A30-F943-93A1-5A7B04417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12" y="1840037"/>
              <a:ext cx="1406613" cy="1408367"/>
            </a:xfrm>
            <a:prstGeom prst="ellipse">
              <a:avLst/>
            </a:prstGeom>
            <a:solidFill>
              <a:srgbClr val="9A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FZShengShiKaiShuS-EB-GB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4" name="TextBox 13">
            <a:extLst>
              <a:ext uri="{FF2B5EF4-FFF2-40B4-BE49-F238E27FC236}">
                <a16:creationId xmlns:a16="http://schemas.microsoft.com/office/drawing/2014/main" id="{B593EDD5-125C-964F-A397-B653E4D3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544" y="1775997"/>
            <a:ext cx="2850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b="1" u="sng" dirty="0" smtClean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硬件架构</a:t>
            </a:r>
            <a:endParaRPr lang="zh-CN" altLang="en-US" sz="2400" b="1" u="sng" dirty="0">
              <a:solidFill>
                <a:schemeClr val="bg1"/>
              </a:solidFill>
              <a:latin typeface="Arial" panose="020B0604020202020204" pitchFamily="34" charset="0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580150" y="2735874"/>
            <a:ext cx="1902537" cy="865351"/>
            <a:chOff x="7641610" y="1818086"/>
            <a:chExt cx="3242926" cy="1475014"/>
          </a:xfrm>
        </p:grpSpPr>
        <p:sp>
          <p:nvSpPr>
            <p:cNvPr id="49" name="오른쪽 화살표 218">
              <a:extLst>
                <a:ext uri="{FF2B5EF4-FFF2-40B4-BE49-F238E27FC236}">
                  <a16:creationId xmlns:a16="http://schemas.microsoft.com/office/drawing/2014/main" id="{C8608846-7608-414E-A629-B1C404DEA0F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641610" y="1893503"/>
              <a:ext cx="2092380" cy="1399597"/>
            </a:xfrm>
            <a:prstGeom prst="rightArrow">
              <a:avLst>
                <a:gd name="adj1" fmla="val 55935"/>
                <a:gd name="adj2" fmla="val 5006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FZShengShiKaiShuS-EB-GB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타원 219">
              <a:extLst>
                <a:ext uri="{FF2B5EF4-FFF2-40B4-BE49-F238E27FC236}">
                  <a16:creationId xmlns:a16="http://schemas.microsoft.com/office/drawing/2014/main" id="{A4A7B002-EE09-704A-9AAE-A1D4008E4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7923" y="1818086"/>
              <a:ext cx="1406613" cy="140836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FZShengShiKaiShuS-EB-GB" panose="02000000000000000000" pitchFamily="2" charset="-122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4" name="TextBox 13">
            <a:extLst>
              <a:ext uri="{FF2B5EF4-FFF2-40B4-BE49-F238E27FC236}">
                <a16:creationId xmlns:a16="http://schemas.microsoft.com/office/drawing/2014/main" id="{B593EDD5-125C-964F-A397-B653E4D3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011" y="2976326"/>
            <a:ext cx="2850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RTL</a:t>
            </a: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实现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B593EDD5-125C-964F-A397-B653E4D30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5791" y="3003517"/>
            <a:ext cx="28500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综合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&amp;</a:t>
            </a: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ea"/>
                <a:sym typeface="+mn-lt"/>
              </a:rPr>
              <a:t>测试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12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6032E8-52C6-D447-84CD-B690BD0B594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29" y="5446165"/>
            <a:ext cx="8514616" cy="17464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B6D93F-36FE-A242-8E8D-785665DAB9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46" b="20544"/>
          <a:stretch/>
        </p:blipFill>
        <p:spPr>
          <a:xfrm>
            <a:off x="-1" y="0"/>
            <a:ext cx="12218023" cy="405386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文本框 9"/>
          <p:cNvSpPr txBox="1"/>
          <p:nvPr/>
        </p:nvSpPr>
        <p:spPr>
          <a:xfrm>
            <a:off x="1056011" y="4430502"/>
            <a:ext cx="6710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三维</a:t>
            </a: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理解芯片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</a:t>
            </a:r>
          </a:p>
          <a:p>
            <a:endParaRPr lang="zh-CN" altLang="en-US" sz="6000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781AEA5-9EDE-4343-A3F3-AC069EED39D1}"/>
              </a:ext>
            </a:extLst>
          </p:cNvPr>
          <p:cNvGrpSpPr/>
          <p:nvPr/>
        </p:nvGrpSpPr>
        <p:grpSpPr>
          <a:xfrm>
            <a:off x="1163992" y="5492558"/>
            <a:ext cx="2378947" cy="405600"/>
            <a:chOff x="5843507" y="4481521"/>
            <a:chExt cx="2378947" cy="4056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B80EE1A-8B74-1142-B8F2-69AE098FDBD2}"/>
                </a:ext>
              </a:extLst>
            </p:cNvPr>
            <p:cNvGrpSpPr/>
            <p:nvPr/>
          </p:nvGrpSpPr>
          <p:grpSpPr>
            <a:xfrm>
              <a:off x="5843507" y="4481521"/>
              <a:ext cx="2352226" cy="400146"/>
              <a:chOff x="7735" y="9845"/>
              <a:chExt cx="3169" cy="552"/>
            </a:xfrm>
          </p:grpSpPr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D6B55AE1-C8AF-3B4C-9A72-277B30A00ECB}"/>
                  </a:ext>
                </a:extLst>
              </p:cNvPr>
              <p:cNvSpPr/>
              <p:nvPr/>
            </p:nvSpPr>
            <p:spPr>
              <a:xfrm>
                <a:off x="7771" y="9863"/>
                <a:ext cx="3133" cy="52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9A000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86F5B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26" name="圆角矩形 25">
                <a:extLst>
                  <a:ext uri="{FF2B5EF4-FFF2-40B4-BE49-F238E27FC236}">
                    <a16:creationId xmlns:a16="http://schemas.microsoft.com/office/drawing/2014/main" id="{44584C82-E71E-7D43-A825-39B7EC823B87}"/>
                  </a:ext>
                </a:extLst>
              </p:cNvPr>
              <p:cNvSpPr/>
              <p:nvPr/>
            </p:nvSpPr>
            <p:spPr>
              <a:xfrm>
                <a:off x="7735" y="9854"/>
                <a:ext cx="1687" cy="534"/>
              </a:xfrm>
              <a:prstGeom prst="roundRect">
                <a:avLst>
                  <a:gd name="adj" fmla="val 0"/>
                </a:avLst>
              </a:prstGeom>
              <a:solidFill>
                <a:srgbClr val="9A0001"/>
              </a:solidFill>
              <a:ln>
                <a:solidFill>
                  <a:srgbClr val="9A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cs typeface="+mn-ea"/>
                  <a:sym typeface="+mn-lt"/>
                </a:endParaRP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ECE3AFF-850B-0145-BF1E-7E5BC6D04EBC}"/>
                  </a:ext>
                </a:extLst>
              </p:cNvPr>
              <p:cNvSpPr txBox="1"/>
              <p:nvPr/>
            </p:nvSpPr>
            <p:spPr>
              <a:xfrm>
                <a:off x="7899" y="9845"/>
                <a:ext cx="1344" cy="55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汇报人</a:t>
                </a:r>
                <a:endParaRPr lang="zh-CN" altLang="en-US" sz="200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810457D-5C80-FC46-B6D5-FB9276BC1DA5}"/>
                </a:ext>
              </a:extLst>
            </p:cNvPr>
            <p:cNvSpPr txBox="1"/>
            <p:nvPr/>
          </p:nvSpPr>
          <p:spPr>
            <a:xfrm>
              <a:off x="7122423" y="4487011"/>
              <a:ext cx="110003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 dirty="0" smtClean="0">
                  <a:cs typeface="+mn-ea"/>
                  <a:sym typeface="+mn-lt"/>
                </a:rPr>
                <a:t>周长春</a:t>
              </a:r>
              <a:endParaRPr lang="zh-CN" alt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07FE214-ACCE-B143-93A5-DA66A8A85F3D}"/>
              </a:ext>
            </a:extLst>
          </p:cNvPr>
          <p:cNvGrpSpPr/>
          <p:nvPr/>
        </p:nvGrpSpPr>
        <p:grpSpPr>
          <a:xfrm>
            <a:off x="316910" y="0"/>
            <a:ext cx="507831" cy="3703792"/>
            <a:chOff x="381322" y="1224343"/>
            <a:chExt cx="507831" cy="370379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DB3CC76-8A9B-A544-9700-73D3F3EDC650}"/>
                </a:ext>
              </a:extLst>
            </p:cNvPr>
            <p:cNvSpPr txBox="1"/>
            <p:nvPr/>
          </p:nvSpPr>
          <p:spPr>
            <a:xfrm>
              <a:off x="381322" y="1677524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100" dirty="0">
                  <a:solidFill>
                    <a:schemeClr val="bg1"/>
                  </a:solidFill>
                  <a:cs typeface="+mn-ea"/>
                  <a:sym typeface="+mn-lt"/>
                </a:rPr>
                <a:t>Peking</a:t>
              </a:r>
              <a:r>
                <a:rPr lang="zh-CN" altLang="en-US" sz="21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100" dirty="0">
                  <a:solidFill>
                    <a:schemeClr val="bg1"/>
                  </a:solidFill>
                  <a:cs typeface="+mn-ea"/>
                  <a:sym typeface="+mn-lt"/>
                </a:rPr>
                <a:t>University</a:t>
              </a:r>
              <a:endParaRPr lang="zh-CN" altLang="en-US" sz="2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35" name="直接连接符 26">
              <a:extLst>
                <a:ext uri="{FF2B5EF4-FFF2-40B4-BE49-F238E27FC236}">
                  <a16:creationId xmlns:a16="http://schemas.microsoft.com/office/drawing/2014/main" id="{A5D31024-DED1-2A47-BEC3-7F92EB2EE3CA}"/>
                </a:ext>
              </a:extLst>
            </p:cNvPr>
            <p:cNvCxnSpPr/>
            <p:nvPr/>
          </p:nvCxnSpPr>
          <p:spPr>
            <a:xfrm>
              <a:off x="621617" y="1224343"/>
              <a:ext cx="0" cy="314885"/>
            </a:xfrm>
            <a:prstGeom prst="line">
              <a:avLst/>
            </a:prstGeom>
            <a:ln w="76200">
              <a:solidFill>
                <a:srgbClr val="9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>
              <a:extLst>
                <a:ext uri="{FF2B5EF4-FFF2-40B4-BE49-F238E27FC236}">
                  <a16:creationId xmlns:a16="http://schemas.microsoft.com/office/drawing/2014/main" id="{47233820-4C73-1F47-B13A-CF6C2F527541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0E5F973C-55CC-CF42-B934-1C4F93F5A1D7}"/>
              </a:ext>
            </a:extLst>
          </p:cNvPr>
          <p:cNvSpPr/>
          <p:nvPr/>
        </p:nvSpPr>
        <p:spPr>
          <a:xfrm>
            <a:off x="8474537" y="0"/>
            <a:ext cx="2476006" cy="5446166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2DA6A5B-749E-9143-9AA3-9B0F561E1715}"/>
              </a:ext>
            </a:extLst>
          </p:cNvPr>
          <p:cNvSpPr/>
          <p:nvPr/>
        </p:nvSpPr>
        <p:spPr>
          <a:xfrm>
            <a:off x="3611229" y="6831223"/>
            <a:ext cx="8606804" cy="69069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5365" y="468808"/>
            <a:ext cx="13657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</a:t>
            </a:r>
            <a:endParaRPr lang="en-US" altLang="zh-CN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</a:t>
            </a:r>
            <a:endParaRPr lang="en-US" altLang="zh-CN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观</a:t>
            </a:r>
            <a:endParaRPr lang="en-US" altLang="zh-CN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看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0EF43B3-F3EB-A145-A747-F6580E95AD5F}"/>
              </a:ext>
            </a:extLst>
          </p:cNvPr>
          <p:cNvSpPr txBox="1"/>
          <p:nvPr/>
        </p:nvSpPr>
        <p:spPr>
          <a:xfrm>
            <a:off x="1419613" y="5954786"/>
            <a:ext cx="192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A0000"/>
                </a:solidFill>
                <a:cs typeface="+mn-ea"/>
                <a:sym typeface="+mn-lt"/>
              </a:rPr>
              <a:t>2023</a:t>
            </a:r>
            <a:r>
              <a:rPr lang="zh-CN" altLang="en-US" dirty="0" smtClean="0">
                <a:solidFill>
                  <a:srgbClr val="9A0000"/>
                </a:solidFill>
                <a:cs typeface="+mn-ea"/>
                <a:sym typeface="+mn-lt"/>
              </a:rPr>
              <a:t>年</a:t>
            </a:r>
            <a:r>
              <a:rPr lang="en-US" altLang="zh-CN" dirty="0" smtClean="0">
                <a:solidFill>
                  <a:srgbClr val="9A0000"/>
                </a:solidFill>
                <a:cs typeface="+mn-ea"/>
                <a:sym typeface="+mn-lt"/>
              </a:rPr>
              <a:t>8</a:t>
            </a:r>
            <a:r>
              <a:rPr lang="zh-CN" altLang="en-US" dirty="0" smtClean="0">
                <a:solidFill>
                  <a:srgbClr val="9A0000"/>
                </a:solidFill>
                <a:cs typeface="+mn-ea"/>
                <a:sym typeface="+mn-lt"/>
              </a:rPr>
              <a:t>月</a:t>
            </a:r>
            <a:r>
              <a:rPr lang="en-US" altLang="zh-CN" dirty="0" smtClean="0">
                <a:solidFill>
                  <a:srgbClr val="9A0000"/>
                </a:solidFill>
                <a:cs typeface="+mn-ea"/>
                <a:sym typeface="+mn-lt"/>
              </a:rPr>
              <a:t>22</a:t>
            </a:r>
            <a:r>
              <a:rPr lang="zh-CN" altLang="en-US" dirty="0" smtClean="0">
                <a:solidFill>
                  <a:srgbClr val="9A0000"/>
                </a:solidFill>
                <a:cs typeface="+mn-ea"/>
                <a:sym typeface="+mn-lt"/>
              </a:rPr>
              <a:t>日</a:t>
            </a:r>
            <a:endParaRPr lang="zh-CN" altLang="en-US" dirty="0">
              <a:solidFill>
                <a:srgbClr val="9A0000"/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816DF6-9677-8346-A615-361D8CC617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25" y="4686884"/>
            <a:ext cx="1836080" cy="51720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C8160D0-59CA-4F44-BC75-65308D8D1183}"/>
              </a:ext>
            </a:extLst>
          </p:cNvPr>
          <p:cNvSpPr/>
          <p:nvPr/>
        </p:nvSpPr>
        <p:spPr>
          <a:xfrm>
            <a:off x="0" y="6424069"/>
            <a:ext cx="400755" cy="436168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87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62154"/>
            <a:ext cx="4264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Appendix-Sagitta</a:t>
            </a:r>
            <a:endParaRPr lang="zh-CN" altLang="en-US" dirty="0"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2237C4-43F5-424F-A016-02255BB9A68B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6" y="1588389"/>
            <a:ext cx="5265982" cy="1884063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7" y="3911763"/>
            <a:ext cx="5265982" cy="272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2" r="4844"/>
          <a:stretch/>
        </p:blipFill>
        <p:spPr bwMode="auto">
          <a:xfrm>
            <a:off x="6533681" y="2717220"/>
            <a:ext cx="3978613" cy="2088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图片 18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" b="5836"/>
          <a:stretch/>
        </p:blipFill>
        <p:spPr bwMode="auto">
          <a:xfrm>
            <a:off x="6533681" y="1351443"/>
            <a:ext cx="4059740" cy="12971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图片 19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8002" r="9450"/>
          <a:stretch/>
        </p:blipFill>
        <p:spPr bwMode="auto">
          <a:xfrm>
            <a:off x="6643989" y="4805670"/>
            <a:ext cx="4134257" cy="1963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79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62154"/>
            <a:ext cx="430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 smtClean="0">
                <a:sym typeface="+mn-lt"/>
              </a:rPr>
              <a:t>Appendix-Nebula</a:t>
            </a:r>
            <a:endParaRPr lang="zh-CN" altLang="en-US" dirty="0"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2237C4-43F5-424F-A016-02255BB9A68B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6421" r="7500"/>
          <a:stretch/>
        </p:blipFill>
        <p:spPr bwMode="auto">
          <a:xfrm>
            <a:off x="2945044" y="1374718"/>
            <a:ext cx="5689642" cy="2236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874" y="3784209"/>
            <a:ext cx="4592251" cy="24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2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2684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三维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理解的任务及应用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7" name="内容占位符 2"/>
          <p:cNvSpPr txBox="1">
            <a:spLocks/>
          </p:cNvSpPr>
          <p:nvPr/>
        </p:nvSpPr>
        <p:spPr>
          <a:xfrm>
            <a:off x="101600" y="1304680"/>
            <a:ext cx="11988800" cy="5661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81310" y="1353946"/>
            <a:ext cx="2744682" cy="25854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193982" y="340334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分类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61" name="Picture 12" descr="GitHub - timzhang642/3D-Machine-Learning: A resource repository for 3D  machine learni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171" y="1431270"/>
            <a:ext cx="1936344" cy="203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矩形 73"/>
          <p:cNvSpPr/>
          <p:nvPr/>
        </p:nvSpPr>
        <p:spPr>
          <a:xfrm>
            <a:off x="3670792" y="1353946"/>
            <a:ext cx="4315417" cy="25854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565830" y="340334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cs typeface="+mn-ea"/>
              </a:defRPr>
            </a:lvl1pPr>
          </a:lstStyle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三维目标检测</a:t>
            </a:r>
          </a:p>
        </p:txBody>
      </p:sp>
      <p:pic>
        <p:nvPicPr>
          <p:cNvPr id="76" name="Picture 2" descr="https://1.bp.blogspot.com/-BCN9CGUeFBU/YCWMLnDAYdI/AAAAAAAAHKM/3VN8aAC8grYjqrr7zx6ph8qJGcnLT8QRACLcBGAsYHQ/w640-h240/image1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21259" y="1414825"/>
            <a:ext cx="3414481" cy="20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矩形 76"/>
          <p:cNvSpPr/>
          <p:nvPr/>
        </p:nvSpPr>
        <p:spPr>
          <a:xfrm>
            <a:off x="284458" y="4534102"/>
            <a:ext cx="1972106" cy="214932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66" y="4580863"/>
            <a:ext cx="1851054" cy="1492357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2392658" y="4534103"/>
            <a:ext cx="2470461" cy="214932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0" name="Picture 16" descr="PointNet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0" y="4580228"/>
            <a:ext cx="2350871" cy="131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矩形 80"/>
          <p:cNvSpPr/>
          <p:nvPr/>
        </p:nvSpPr>
        <p:spPr>
          <a:xfrm>
            <a:off x="4988758" y="4534102"/>
            <a:ext cx="2240006" cy="21493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2" name="Picture 14" descr="Object detection with LiDAR Point cloud Algorithm | by Junho Koh | Medium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74857" y="4580228"/>
            <a:ext cx="2057785" cy="166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矩形 82"/>
          <p:cNvSpPr/>
          <p:nvPr/>
        </p:nvSpPr>
        <p:spPr>
          <a:xfrm>
            <a:off x="7350241" y="4534101"/>
            <a:ext cx="2414516" cy="21493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5346" y="4614704"/>
            <a:ext cx="2205245" cy="1590675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>
            <a:off x="9894117" y="4534102"/>
            <a:ext cx="2167032" cy="214932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6" name="Picture 10" descr="Brain Tumor Segmentation | Papers With Code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792" y="4609738"/>
            <a:ext cx="1606805" cy="16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文本框 86"/>
          <p:cNvSpPr txBox="1"/>
          <p:nvPr/>
        </p:nvSpPr>
        <p:spPr>
          <a:xfrm>
            <a:off x="443070" y="613439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视频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分类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2447793" y="616933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空间物体分类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235283" y="62210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自动驾驶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785439" y="62119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场景理解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9847567" y="616569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医学图像分割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8895169" y="1353946"/>
            <a:ext cx="3166129" cy="25854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9438781" y="343046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cs typeface="+mn-ea"/>
              </a:defRPr>
            </a:lvl1pPr>
          </a:lstStyle>
          <a:p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三维语义分割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sym typeface="+mn-lt"/>
            </a:endParaRPr>
          </a:p>
        </p:txBody>
      </p:sp>
      <p:pic>
        <p:nvPicPr>
          <p:cNvPr id="94" name="Picture 2" descr="https://1.bp.blogspot.com/-BCN9CGUeFBU/YCWMLnDAYdI/AAAAAAAAHKM/3VN8aAC8grYjqrr7zx6ph8qJGcnLT8QRACLcBGAsYHQ/w640-h240/image1.pn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69379" y="1445325"/>
            <a:ext cx="1901314" cy="19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705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5829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体素与点云异同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7" name="内容占位符 2"/>
          <p:cNvSpPr txBox="1">
            <a:spLocks/>
          </p:cNvSpPr>
          <p:nvPr/>
        </p:nvSpPr>
        <p:spPr>
          <a:xfrm>
            <a:off x="101600" y="1304680"/>
            <a:ext cx="11988800" cy="5661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zh-CN" dirty="0" smtClean="0">
              <a:cs typeface="+mn-ea"/>
              <a:sym typeface="+mn-lt"/>
            </a:endParaRPr>
          </a:p>
          <a:p>
            <a:pPr lvl="1"/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/>
          <a:srcRect l="22193"/>
          <a:stretch/>
        </p:blipFill>
        <p:spPr>
          <a:xfrm>
            <a:off x="0" y="1550901"/>
            <a:ext cx="4416958" cy="4148859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4518558" y="1268759"/>
            <a:ext cx="4100661" cy="30833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467759" y="1294541"/>
            <a:ext cx="420226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体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素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固定大小的立方</a:t>
            </a:r>
            <a:r>
              <a:rPr lang="zh-CN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块作为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最小单元组成的</a:t>
            </a:r>
            <a:r>
              <a:rPr lang="zh-CN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三维网格</a:t>
            </a: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物体</a:t>
            </a:r>
            <a:r>
              <a:rPr lang="zh-CN" alt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完整</a:t>
            </a:r>
            <a:r>
              <a:rPr lang="zh-CN" alt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的体素化信息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密集规整排列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数据量大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：包含非占用区域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不适合高分辨率</a:t>
            </a:r>
          </a:p>
        </p:txBody>
      </p:sp>
      <p:pic>
        <p:nvPicPr>
          <p:cNvPr id="46" name="图片 45"/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23" t="36773" r="10216" b="36239"/>
          <a:stretch/>
        </p:blipFill>
        <p:spPr>
          <a:xfrm>
            <a:off x="7714355" y="3636068"/>
            <a:ext cx="677806" cy="677806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8670020" y="1268759"/>
            <a:ext cx="3420380" cy="30833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670019" y="1294541"/>
            <a:ext cx="34203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点</a:t>
            </a:r>
            <a:r>
              <a:rPr lang="zh-CN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云</a:t>
            </a:r>
            <a:endParaRPr lang="en-US" altLang="zh-CN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2400" dirty="0" smtClean="0">
                <a:cs typeface="+mn-ea"/>
                <a:sym typeface="+mn-lt"/>
              </a:rPr>
              <a:t>数据格式</a:t>
            </a:r>
            <a:r>
              <a:rPr lang="zh-CN" altLang="en-US" sz="2400" dirty="0">
                <a:cs typeface="+mn-ea"/>
                <a:sym typeface="+mn-lt"/>
              </a:rPr>
              <a:t>是一系列坐标</a:t>
            </a:r>
            <a:r>
              <a:rPr lang="en-US" altLang="zh-CN" sz="2400" dirty="0">
                <a:cs typeface="+mn-ea"/>
                <a:sym typeface="+mn-lt"/>
              </a:rPr>
              <a:t>+</a:t>
            </a:r>
            <a:r>
              <a:rPr lang="zh-CN" altLang="en-US" sz="2400" dirty="0">
                <a:cs typeface="+mn-ea"/>
                <a:sym typeface="+mn-lt"/>
              </a:rPr>
              <a:t>特征</a:t>
            </a:r>
            <a:endParaRPr lang="en-US" altLang="zh-CN" sz="2400" dirty="0">
              <a:cs typeface="+mn-ea"/>
              <a:sym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易获取、高分和</a:t>
            </a:r>
            <a:r>
              <a:rPr lang="zh-CN" altLang="en-US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高效</a:t>
            </a:r>
            <a:endParaRPr lang="zh-CN" alt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无序、噪声</a:t>
            </a:r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和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不</a:t>
            </a:r>
            <a:r>
              <a:rPr lang="zh-CN" altLang="en-US" sz="2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完整</a:t>
            </a:r>
            <a:endParaRPr lang="zh-CN" alt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图片 48"/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691" t="25142" r="45941" b="28878"/>
          <a:stretch/>
        </p:blipFill>
        <p:spPr>
          <a:xfrm>
            <a:off x="9985456" y="3365516"/>
            <a:ext cx="789506" cy="948358"/>
          </a:xfrm>
          <a:prstGeom prst="rect">
            <a:avLst/>
          </a:prstGeom>
        </p:spPr>
      </p:pic>
      <p:pic>
        <p:nvPicPr>
          <p:cNvPr id="50" name="Picture 2" descr="3D-Convolutions and its Applications | by Biplab Barman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64" y="5363168"/>
            <a:ext cx="2665890" cy="14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143" y="5478099"/>
            <a:ext cx="3302000" cy="1239194"/>
          </a:xfrm>
          <a:prstGeom prst="rect">
            <a:avLst/>
          </a:prstGeom>
        </p:spPr>
      </p:pic>
      <p:sp>
        <p:nvSpPr>
          <p:cNvPr id="52" name="内容占位符 2"/>
          <p:cNvSpPr txBox="1">
            <a:spLocks/>
          </p:cNvSpPr>
          <p:nvPr/>
        </p:nvSpPr>
        <p:spPr>
          <a:xfrm>
            <a:off x="4375872" y="4897217"/>
            <a:ext cx="4544162" cy="639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cs typeface="+mn-ea"/>
                <a:sym typeface="+mn-lt"/>
              </a:rPr>
              <a:t>三维格子滑动实现三维卷积</a:t>
            </a:r>
            <a:endParaRPr lang="en-US" altLang="zh-CN" sz="2800" dirty="0" smtClean="0">
              <a:cs typeface="+mn-ea"/>
              <a:sym typeface="+mn-lt"/>
            </a:endParaRPr>
          </a:p>
        </p:txBody>
      </p:sp>
      <p:sp>
        <p:nvSpPr>
          <p:cNvPr id="53" name="内容占位符 2"/>
          <p:cNvSpPr txBox="1">
            <a:spLocks/>
          </p:cNvSpPr>
          <p:nvPr/>
        </p:nvSpPr>
        <p:spPr>
          <a:xfrm>
            <a:off x="8920034" y="4846125"/>
            <a:ext cx="3627120" cy="368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600"/>
              </a:spcBef>
              <a:buClr>
                <a:srgbClr val="17347D"/>
              </a:buClr>
              <a:buFont typeface="Wingdings" pitchFamily="2" charset="2"/>
              <a:buChar char="q"/>
              <a:defRPr sz="3200" b="0" kern="1200">
                <a:solidFill>
                  <a:srgbClr val="17347D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Wingdings" pitchFamily="2" charset="2"/>
              <a:buChar char="Ø"/>
              <a:defRPr sz="2800" b="0" kern="1200">
                <a:solidFill>
                  <a:srgbClr val="17347D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Wingdings" pitchFamily="2" charset="2"/>
              <a:buChar char="v"/>
              <a:defRPr sz="2400" b="0" kern="1200">
                <a:solidFill>
                  <a:srgbClr val="17347D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Wingdings" pitchFamily="2" charset="2"/>
              <a:buChar char="§"/>
              <a:defRPr sz="2000" b="0" kern="1200">
                <a:solidFill>
                  <a:srgbClr val="17347D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2000" b="0" kern="1200">
                <a:solidFill>
                  <a:srgbClr val="17347D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散点聚合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+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一维卷积</a:t>
            </a:r>
            <a:endParaRPr lang="en-US" altLang="zh-CN" sz="2800" dirty="0" smtClean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900887" y="6003804"/>
            <a:ext cx="3163390" cy="499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rgbClr val="00B050"/>
                </a:solidFill>
                <a:cs typeface="+mn-ea"/>
                <a:sym typeface="+mn-lt"/>
              </a:rPr>
              <a:t>直接提取三维特征</a:t>
            </a:r>
            <a:endParaRPr lang="en-US" altLang="zh-CN" sz="2800" b="1" dirty="0" smtClean="0">
              <a:solidFill>
                <a:srgbClr val="00B050"/>
              </a:solidFill>
              <a:cs typeface="+mn-ea"/>
              <a:sym typeface="+mn-lt"/>
            </a:endParaRPr>
          </a:p>
        </p:txBody>
      </p:sp>
      <p:sp>
        <p:nvSpPr>
          <p:cNvPr id="2" name="笑脸 1"/>
          <p:cNvSpPr/>
          <p:nvPr/>
        </p:nvSpPr>
        <p:spPr>
          <a:xfrm>
            <a:off x="3936401" y="6017163"/>
            <a:ext cx="397682" cy="397682"/>
          </a:xfrm>
          <a:prstGeom prst="smileyFac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4931420" y="4327017"/>
            <a:ext cx="6921482" cy="499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cs typeface="+mn-ea"/>
                <a:sym typeface="+mn-lt"/>
              </a:rPr>
              <a:t>高效</a:t>
            </a:r>
            <a:r>
              <a:rPr lang="en-US" altLang="zh-CN" sz="2800" dirty="0" smtClean="0">
                <a:cs typeface="+mn-ea"/>
                <a:sym typeface="+mn-lt"/>
              </a:rPr>
              <a:t>vs</a:t>
            </a:r>
            <a:r>
              <a:rPr lang="zh-CN" altLang="en-US" sz="2800" dirty="0" smtClean="0">
                <a:cs typeface="+mn-ea"/>
                <a:sym typeface="+mn-lt"/>
              </a:rPr>
              <a:t>完整</a:t>
            </a:r>
            <a:r>
              <a:rPr lang="en-US" altLang="zh-CN" sz="2800" dirty="0" smtClean="0">
                <a:cs typeface="+mn-ea"/>
                <a:sym typeface="+mn-lt"/>
              </a:rPr>
              <a:t>-&gt;</a:t>
            </a:r>
            <a:r>
              <a:rPr lang="zh-CN" altLang="en-US" sz="2800" dirty="0" smtClean="0">
                <a:cs typeface="+mn-ea"/>
                <a:sym typeface="+mn-lt"/>
              </a:rPr>
              <a:t>应用场景差异</a:t>
            </a:r>
            <a:r>
              <a:rPr lang="en-US" altLang="zh-CN" sz="2800" dirty="0" smtClean="0">
                <a:cs typeface="+mn-ea"/>
                <a:sym typeface="+mn-lt"/>
              </a:rPr>
              <a:t>-&gt;</a:t>
            </a:r>
            <a:r>
              <a:rPr lang="zh-CN" altLang="en-US" sz="2800" dirty="0" smtClean="0">
                <a:cs typeface="+mn-ea"/>
                <a:sym typeface="+mn-lt"/>
              </a:rPr>
              <a:t>分而治之</a:t>
            </a:r>
            <a:endParaRPr lang="en-US" altLang="zh-CN" sz="2800" dirty="0" smtClean="0">
              <a:cs typeface="+mn-ea"/>
              <a:sym typeface="+mn-lt"/>
            </a:endParaRPr>
          </a:p>
        </p:txBody>
      </p:sp>
      <p:sp>
        <p:nvSpPr>
          <p:cNvPr id="22" name="燕尾形箭头 21"/>
          <p:cNvSpPr/>
          <p:nvPr/>
        </p:nvSpPr>
        <p:spPr>
          <a:xfrm rot="5400000">
            <a:off x="4820119" y="4469244"/>
            <a:ext cx="646643" cy="424041"/>
          </a:xfrm>
          <a:prstGeom prst="notchedRightArrow">
            <a:avLst/>
          </a:prstGeom>
          <a:noFill/>
          <a:ln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燕尾形箭头 22"/>
          <p:cNvSpPr/>
          <p:nvPr/>
        </p:nvSpPr>
        <p:spPr>
          <a:xfrm rot="5400000">
            <a:off x="11272705" y="4481216"/>
            <a:ext cx="646643" cy="424041"/>
          </a:xfrm>
          <a:prstGeom prst="notchedRightArrow">
            <a:avLst/>
          </a:prstGeom>
          <a:noFill/>
          <a:ln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62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6215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三维</a:t>
            </a:r>
            <a:r>
              <a:rPr lang="zh-CN" altLang="en-US" dirty="0" smtClean="0">
                <a:sym typeface="+mn-lt"/>
              </a:rPr>
              <a:t>卷积神经网络</a:t>
            </a:r>
            <a:endParaRPr lang="zh-CN" altLang="en-US" dirty="0"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0" y="1409991"/>
                <a:ext cx="11747524" cy="911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𝑂𝑢𝑡𝑝𝑢𝑡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𝑔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𝑒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𝑓</m:t>
                          </m:r>
                        </m:e>
                      </m:d>
                      <m:r>
                        <a:rPr lang="en-US" altLang="zh-CN" b="0" i="1" smtClean="0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𝑐</m:t>
                          </m:r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effectLst/>
                              <a:latin typeface="Cambria Math" panose="02040503050406030204" pitchFamily="18" charset="0"/>
                              <a:cs typeface="+mn-ea"/>
                              <a:sym typeface="+mn-lt"/>
                            </a:rPr>
                            <m:t>𝐶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𝑑</m:t>
                              </m:r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effectLst/>
                                  <a:latin typeface="Cambria Math" panose="02040503050406030204" pitchFamily="18" charset="0"/>
                                  <a:cs typeface="+mn-ea"/>
                                  <a:sym typeface="+mn-lt"/>
                                </a:rPr>
                                <m:t>𝐷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𝑟</m:t>
                                  </m:r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effectLst/>
                                      <a:latin typeface="Cambria Math" panose="02040503050406030204" pitchFamily="18" charset="0"/>
                                      <a:cs typeface="+mn-ea"/>
                                      <a:sym typeface="+mn-lt"/>
                                    </a:rPr>
                                    <m:t>𝑅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zh-CN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𝑠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𝑆</m:t>
                                      </m:r>
                                    </m:sup>
                                    <m:e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𝐹𝑖𝑙𝑡𝑒𝑟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zh-CN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effectLst/>
                                              <a:latin typeface="Cambria Math" panose="02040503050406030204" pitchFamily="18" charset="0"/>
                                              <a:cs typeface="+mn-ea"/>
                                              <a:sym typeface="+mn-lt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×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𝐼𝑛𝑝𝑢𝑡</m:t>
                                      </m:r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[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𝑐</m:t>
                                      </m:r>
                                      <m:r>
                                        <a:rPr lang="en-US" altLang="zh-CN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][</m:t>
                                      </m:r>
                                      <m:r>
                                        <a:rPr lang="en-US" altLang="zh-CN" i="1">
                                          <a:effectLst/>
                                          <a:latin typeface="Cambria Math" panose="02040503050406030204" pitchFamily="18" charset="0"/>
                                          <a:cs typeface="+mn-ea"/>
                                          <a:sym typeface="+mn-lt"/>
                                        </a:rPr>
                                        <m:t>𝑔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𝑑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𝑒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𝑟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][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𝑓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∗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𝑠𝑡𝑟𝑖𝑑𝑒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altLang="zh-CN" i="1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𝑠</m:t>
                      </m:r>
                      <m:r>
                        <a:rPr lang="en-US" altLang="zh-CN">
                          <a:effectLst/>
                          <a:latin typeface="Cambria Math" panose="02040503050406030204" pitchFamily="18" charset="0"/>
                          <a:cs typeface="+mn-ea"/>
                          <a:sym typeface="+mn-lt"/>
                        </a:rPr>
                        <m:t>]</m:t>
                      </m:r>
                    </m:oMath>
                  </m:oMathPara>
                </a14:m>
                <a:endParaRPr lang="zh-CN" altLang="en-US" dirty="0"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09991"/>
                <a:ext cx="11747524" cy="911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52" y="2419109"/>
            <a:ext cx="4855348" cy="1711825"/>
          </a:xfrm>
          <a:prstGeom prst="rect">
            <a:avLst/>
          </a:prstGeom>
          <a:ln>
            <a:noFill/>
          </a:ln>
        </p:spPr>
      </p:pic>
      <p:pic>
        <p:nvPicPr>
          <p:cNvPr id="21" name="图片 2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456" y="4218624"/>
            <a:ext cx="4043081" cy="2481891"/>
          </a:xfrm>
          <a:prstGeom prst="rect">
            <a:avLst/>
          </a:prstGeom>
          <a:noFill/>
        </p:spPr>
      </p:pic>
      <p:pic>
        <p:nvPicPr>
          <p:cNvPr id="22" name="图片 21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3679" y="2530531"/>
            <a:ext cx="5413845" cy="119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7910" y="4644058"/>
            <a:ext cx="5875790" cy="172651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椭圆 23"/>
          <p:cNvSpPr/>
          <p:nvPr/>
        </p:nvSpPr>
        <p:spPr>
          <a:xfrm>
            <a:off x="2257801" y="4644058"/>
            <a:ext cx="877113" cy="1722316"/>
          </a:xfrm>
          <a:prstGeom prst="ellipse">
            <a:avLst/>
          </a:prstGeom>
          <a:noFill/>
          <a:ln w="25400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左大括号 24"/>
          <p:cNvSpPr/>
          <p:nvPr/>
        </p:nvSpPr>
        <p:spPr>
          <a:xfrm>
            <a:off x="5828622" y="3030727"/>
            <a:ext cx="407490" cy="2639817"/>
          </a:xfrm>
          <a:prstGeom prst="leftBrace">
            <a:avLst>
              <a:gd name="adj1" fmla="val 0"/>
              <a:gd name="adj2" fmla="val 50000"/>
            </a:avLst>
          </a:prstGeom>
          <a:ln w="254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250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6215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三维</a:t>
            </a:r>
            <a:r>
              <a:rPr lang="zh-CN" altLang="en-US" dirty="0" smtClean="0">
                <a:sym typeface="+mn-lt"/>
              </a:rPr>
              <a:t>点</a:t>
            </a:r>
            <a:r>
              <a:rPr lang="zh-CN" altLang="en-US" dirty="0">
                <a:sym typeface="+mn-lt"/>
              </a:rPr>
              <a:t>云神经网络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15" name="图片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01" y="1596352"/>
            <a:ext cx="6145833" cy="446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306" y="1131883"/>
            <a:ext cx="4070775" cy="168445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568" y="2929124"/>
            <a:ext cx="3828906" cy="179707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4"/>
          <a:stretch/>
        </p:blipFill>
        <p:spPr>
          <a:xfrm>
            <a:off x="7470568" y="4951767"/>
            <a:ext cx="3974168" cy="1821138"/>
          </a:xfrm>
          <a:prstGeom prst="rect">
            <a:avLst/>
          </a:prstGeom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4672441" y="6168367"/>
            <a:ext cx="3163390" cy="499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smtClean="0">
                <a:solidFill>
                  <a:srgbClr val="00B050"/>
                </a:solidFill>
                <a:cs typeface="+mn-ea"/>
                <a:sym typeface="+mn-lt"/>
              </a:rPr>
              <a:t>SOTA</a:t>
            </a:r>
          </a:p>
        </p:txBody>
      </p:sp>
      <p:sp>
        <p:nvSpPr>
          <p:cNvPr id="11" name="笑脸 10"/>
          <p:cNvSpPr/>
          <p:nvPr/>
        </p:nvSpPr>
        <p:spPr>
          <a:xfrm>
            <a:off x="6784874" y="6185488"/>
            <a:ext cx="397682" cy="397682"/>
          </a:xfrm>
          <a:prstGeom prst="smileyFac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746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794456" y="463884"/>
            <a:ext cx="8164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神经网络</a:t>
            </a:r>
            <a:r>
              <a:rPr lang="zh-CN" altLang="en-US" dirty="0" smtClean="0">
                <a:sym typeface="+mn-lt"/>
              </a:rPr>
              <a:t>加速器</a:t>
            </a:r>
            <a:r>
              <a:rPr lang="zh-CN" altLang="en-US" dirty="0">
                <a:sym typeface="+mn-lt"/>
              </a:rPr>
              <a:t>芯片</a:t>
            </a:r>
            <a:r>
              <a:rPr lang="zh-CN" altLang="en-US" dirty="0" smtClean="0">
                <a:sym typeface="+mn-lt"/>
              </a:rPr>
              <a:t>设计</a:t>
            </a:r>
            <a:r>
              <a:rPr lang="zh-CN" altLang="en-US" dirty="0">
                <a:sym typeface="+mn-lt"/>
              </a:rPr>
              <a:t>的挑战</a:t>
            </a:r>
            <a:r>
              <a:rPr lang="zh-CN" altLang="en-US" dirty="0" smtClean="0">
                <a:sym typeface="+mn-lt"/>
              </a:rPr>
              <a:t>与考量</a:t>
            </a:r>
            <a:endParaRPr lang="zh-CN" altLang="en-US" dirty="0"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C6D188-45F4-784D-AA14-30540602EE37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5A290BE-9A51-3345-9CF8-87183D77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9" name="圆角矩形 3">
            <a:extLst>
              <a:ext uri="{FF2B5EF4-FFF2-40B4-BE49-F238E27FC236}">
                <a16:creationId xmlns:a16="http://schemas.microsoft.com/office/drawing/2014/main" id="{80A39BFE-FE55-1D40-87AA-AAAE4EEAC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053" y="1526370"/>
            <a:ext cx="4331939" cy="1508896"/>
          </a:xfrm>
          <a:prstGeom prst="roundRect">
            <a:avLst>
              <a:gd name="adj" fmla="val 9083"/>
            </a:avLst>
          </a:prstGeom>
          <a:solidFill>
            <a:srgbClr val="FFFFFF"/>
          </a:solidFill>
          <a:ln w="12700">
            <a:solidFill>
              <a:srgbClr val="9A0000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1E0DCB02-8F24-FB4F-87DA-FAE5A0B2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613" y="1834937"/>
            <a:ext cx="3702819" cy="120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9A0001"/>
                </a:solidFill>
                <a:latin typeface="+mn-lt"/>
                <a:ea typeface="+mn-ea"/>
                <a:cs typeface="+mn-ea"/>
                <a:sym typeface="+mn-lt"/>
              </a:rPr>
              <a:t>计算复杂度高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9A0001"/>
                </a:solidFill>
                <a:latin typeface="+mn-lt"/>
                <a:ea typeface="+mn-ea"/>
                <a:cs typeface="+mn-ea"/>
                <a:sym typeface="+mn-lt"/>
              </a:rPr>
              <a:t>模型复杂度高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9A0001"/>
                </a:solidFill>
                <a:latin typeface="+mn-lt"/>
                <a:ea typeface="+mn-ea"/>
                <a:cs typeface="+mn-ea"/>
                <a:sym typeface="+mn-lt"/>
              </a:rPr>
              <a:t>能耗高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9A0001"/>
                </a:solidFill>
                <a:latin typeface="+mn-lt"/>
                <a:ea typeface="+mn-ea"/>
                <a:cs typeface="+mn-ea"/>
                <a:sym typeface="+mn-lt"/>
              </a:rPr>
              <a:t>延时</a:t>
            </a:r>
            <a:r>
              <a:rPr lang="zh-CN" altLang="en-US" b="1" dirty="0" smtClean="0">
                <a:solidFill>
                  <a:srgbClr val="9A0001"/>
                </a:solidFill>
                <a:latin typeface="+mn-lt"/>
                <a:ea typeface="+mn-ea"/>
                <a:cs typeface="+mn-ea"/>
                <a:sym typeface="+mn-lt"/>
              </a:rPr>
              <a:t>长</a:t>
            </a:r>
            <a:endParaRPr lang="zh-CN" altLang="en-US" b="1" dirty="0">
              <a:solidFill>
                <a:srgbClr val="9A000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圆角矩形 5">
            <a:extLst>
              <a:ext uri="{FF2B5EF4-FFF2-40B4-BE49-F238E27FC236}">
                <a16:creationId xmlns:a16="http://schemas.microsoft.com/office/drawing/2014/main" id="{A1B9154D-B35F-AF45-B169-31D86EDA2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053" y="3325014"/>
            <a:ext cx="4331939" cy="3447891"/>
          </a:xfrm>
          <a:prstGeom prst="roundRect">
            <a:avLst>
              <a:gd name="adj" fmla="val 9083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9B64AEB3-87F0-D844-B9F4-60537E58E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4613" y="3633584"/>
            <a:ext cx="3702819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功耗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 (Power)</a:t>
            </a:r>
          </a:p>
          <a:p>
            <a:pPr marL="685800" lvl="2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减少数据移动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marL="685800" lvl="2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减少数据计算单位功耗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marL="685800" lvl="2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减少数据计算单位个数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算力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性能 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(Performance)</a:t>
            </a:r>
          </a:p>
          <a:p>
            <a:pPr marL="685800" lvl="2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减少没必要的计算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marL="685800" lvl="2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增加处理单元 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(PE) 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个数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marL="685800" lvl="2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提高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PE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的利用率 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(Utilization)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面积 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(Area)</a:t>
            </a:r>
          </a:p>
          <a:p>
            <a:pPr marL="685800" lvl="2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主要是存储和计算单元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圆角矩形 7">
            <a:extLst>
              <a:ext uri="{FF2B5EF4-FFF2-40B4-BE49-F238E27FC236}">
                <a16:creationId xmlns:a16="http://schemas.microsoft.com/office/drawing/2014/main" id="{765AE23E-AEAC-F040-A85C-0A21FBE25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688" y="1304680"/>
            <a:ext cx="3094670" cy="435891"/>
          </a:xfrm>
          <a:prstGeom prst="roundRect">
            <a:avLst>
              <a:gd name="adj" fmla="val 16667"/>
            </a:avLst>
          </a:prstGeom>
          <a:solidFill>
            <a:srgbClr val="9A00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8">
            <a:extLst>
              <a:ext uri="{FF2B5EF4-FFF2-40B4-BE49-F238E27FC236}">
                <a16:creationId xmlns:a16="http://schemas.microsoft.com/office/drawing/2014/main" id="{2DC06E52-48CA-CA43-83E2-042CE4E29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381" y="1322540"/>
            <a:ext cx="26393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挑战</a:t>
            </a:r>
          </a:p>
        </p:txBody>
      </p:sp>
      <p:sp>
        <p:nvSpPr>
          <p:cNvPr id="25" name="圆角矩形 9">
            <a:extLst>
              <a:ext uri="{FF2B5EF4-FFF2-40B4-BE49-F238E27FC236}">
                <a16:creationId xmlns:a16="http://schemas.microsoft.com/office/drawing/2014/main" id="{7D7E30B4-9A3A-D847-ACA6-449A7C36C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688" y="3142271"/>
            <a:ext cx="3094670" cy="435891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文本框 12">
            <a:extLst>
              <a:ext uri="{FF2B5EF4-FFF2-40B4-BE49-F238E27FC236}">
                <a16:creationId xmlns:a16="http://schemas.microsoft.com/office/drawing/2014/main" id="{88891120-9746-A245-AAC0-04763160C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407" y="3163126"/>
            <a:ext cx="26393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考量</a:t>
            </a:r>
          </a:p>
        </p:txBody>
      </p: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898549"/>
              </p:ext>
            </p:extLst>
          </p:nvPr>
        </p:nvGraphicFramePr>
        <p:xfrm>
          <a:off x="5836067" y="1328164"/>
          <a:ext cx="6013215" cy="16892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4405">
                  <a:extLst>
                    <a:ext uri="{9D8B030D-6E8A-4147-A177-3AD203B41FA5}">
                      <a16:colId xmlns:a16="http://schemas.microsoft.com/office/drawing/2014/main" val="1082401861"/>
                    </a:ext>
                  </a:extLst>
                </a:gridCol>
                <a:gridCol w="2004405">
                  <a:extLst>
                    <a:ext uri="{9D8B030D-6E8A-4147-A177-3AD203B41FA5}">
                      <a16:colId xmlns:a16="http://schemas.microsoft.com/office/drawing/2014/main" val="2247242978"/>
                    </a:ext>
                  </a:extLst>
                </a:gridCol>
                <a:gridCol w="2004405">
                  <a:extLst>
                    <a:ext uri="{9D8B030D-6E8A-4147-A177-3AD203B41FA5}">
                      <a16:colId xmlns:a16="http://schemas.microsoft.com/office/drawing/2014/main" val="454812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sym typeface="+mn-lt"/>
                        </a:rPr>
                        <a:t>计算复杂度 </a:t>
                      </a:r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  <a:sym typeface="+mn-lt"/>
                        </a:rPr>
                        <a:t>(GFLOPs)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sym typeface="+mn-lt"/>
                        </a:rPr>
                        <a:t>模型复杂度 </a:t>
                      </a:r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  <a:sym typeface="+mn-lt"/>
                        </a:rPr>
                        <a:t>(M)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346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AlexNet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0.73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60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56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VGG16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15.50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138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936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ResNet50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3.80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24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802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GoogLeNet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1.57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5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8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C3D</a:t>
                      </a:r>
                      <a:endParaRPr lang="zh-CN" altLang="en-US" sz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77.10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ysClr val="windowText" lastClr="000000"/>
                          </a:solidFill>
                          <a:sym typeface="+mn-lt"/>
                        </a:rPr>
                        <a:t>76</a:t>
                      </a:r>
                      <a:endParaRPr lang="zh-CN" altLang="en-US" sz="1200" b="1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8665" marR="98665" marT="49332" marB="493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733220"/>
                  </a:ext>
                </a:extLst>
              </a:tr>
            </a:tbl>
          </a:graphicData>
        </a:graphic>
      </p:graphicFrame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437" y="4235233"/>
            <a:ext cx="3235237" cy="2477935"/>
          </a:xfrm>
          <a:prstGeom prst="rect">
            <a:avLst/>
          </a:prstGeom>
        </p:spPr>
      </p:pic>
      <p:sp>
        <p:nvSpPr>
          <p:cNvPr id="30" name="笑脸 29"/>
          <p:cNvSpPr/>
          <p:nvPr/>
        </p:nvSpPr>
        <p:spPr>
          <a:xfrm>
            <a:off x="4406533" y="2173856"/>
            <a:ext cx="397682" cy="397682"/>
          </a:xfrm>
          <a:prstGeom prst="smileyFace">
            <a:avLst>
              <a:gd name="adj" fmla="val -4653"/>
            </a:avLst>
          </a:prstGeom>
          <a:noFill/>
          <a:ln w="28575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笑脸 30"/>
          <p:cNvSpPr/>
          <p:nvPr/>
        </p:nvSpPr>
        <p:spPr>
          <a:xfrm>
            <a:off x="11303701" y="3693557"/>
            <a:ext cx="397682" cy="397682"/>
          </a:xfrm>
          <a:prstGeom prst="smileyFac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内容占位符 2"/>
          <p:cNvSpPr txBox="1">
            <a:spLocks/>
          </p:cNvSpPr>
          <p:nvPr/>
        </p:nvSpPr>
        <p:spPr>
          <a:xfrm>
            <a:off x="6891432" y="3235377"/>
            <a:ext cx="5227612" cy="1185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b="1" u="sng" dirty="0" smtClean="0">
                <a:solidFill>
                  <a:srgbClr val="00B050"/>
                </a:solidFill>
                <a:cs typeface="+mn-ea"/>
                <a:sym typeface="+mn-lt"/>
              </a:rPr>
              <a:t>基本思路</a:t>
            </a:r>
            <a:r>
              <a:rPr lang="en-US" altLang="zh-CN" b="1" u="sng" dirty="0" smtClean="0">
                <a:solidFill>
                  <a:srgbClr val="00B050"/>
                </a:solidFill>
                <a:cs typeface="+mn-ea"/>
                <a:sym typeface="+mn-lt"/>
              </a:rPr>
              <a:t>: </a:t>
            </a:r>
            <a:r>
              <a:rPr lang="zh-CN" altLang="en-US" b="1" u="sng" dirty="0" smtClean="0">
                <a:solidFill>
                  <a:srgbClr val="00B050"/>
                </a:solidFill>
                <a:cs typeface="+mn-ea"/>
                <a:sym typeface="+mn-lt"/>
              </a:rPr>
              <a:t>将硬件算法优化联接起来</a:t>
            </a:r>
            <a:r>
              <a:rPr lang="en-US" altLang="zh-CN" dirty="0" smtClean="0">
                <a:cs typeface="+mn-ea"/>
                <a:sym typeface="+mn-lt"/>
              </a:rPr>
              <a:t/>
            </a:r>
            <a:br>
              <a:rPr lang="en-US" altLang="zh-CN" dirty="0" smtClean="0">
                <a:cs typeface="+mn-ea"/>
                <a:sym typeface="+mn-lt"/>
              </a:rPr>
            </a:br>
            <a:r>
              <a:rPr lang="zh-CN" altLang="en-US" dirty="0" smtClean="0">
                <a:cs typeface="+mn-ea"/>
                <a:sym typeface="+mn-lt"/>
              </a:rPr>
              <a:t>挖掘算法特性</a:t>
            </a:r>
            <a:r>
              <a:rPr lang="en-US" altLang="zh-CN" dirty="0" smtClean="0">
                <a:cs typeface="+mn-ea"/>
                <a:sym typeface="+mn-lt"/>
              </a:rPr>
              <a:t>-&gt;</a:t>
            </a:r>
            <a:r>
              <a:rPr lang="zh-CN" altLang="en-US" dirty="0" smtClean="0">
                <a:cs typeface="+mn-ea"/>
                <a:sym typeface="+mn-lt"/>
              </a:rPr>
              <a:t>优化硬件</a:t>
            </a:r>
            <a:endParaRPr lang="en-US" altLang="zh-CN" dirty="0">
              <a:cs typeface="+mn-ea"/>
              <a:sym typeface="+mn-lt"/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cs typeface="+mn-ea"/>
                <a:sym typeface="+mn-lt"/>
              </a:rPr>
              <a:t>硬件的瓶颈</a:t>
            </a:r>
            <a:r>
              <a:rPr lang="en-US" altLang="zh-CN" dirty="0" smtClean="0">
                <a:cs typeface="+mn-ea"/>
                <a:sym typeface="+mn-lt"/>
              </a:rPr>
              <a:t>-&gt;</a:t>
            </a:r>
            <a:r>
              <a:rPr lang="zh-CN" altLang="en-US" dirty="0" smtClean="0">
                <a:cs typeface="+mn-ea"/>
                <a:sym typeface="+mn-lt"/>
              </a:rPr>
              <a:t>优化算法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046" y="4291710"/>
            <a:ext cx="3598998" cy="2477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81058" y="3625380"/>
            <a:ext cx="265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defTabSz="1216025"/>
            <a:r>
              <a:rPr lang="zh-CN" altLang="en-US" b="1" dirty="0" smtClean="0">
                <a:solidFill>
                  <a:srgbClr val="9A0001"/>
                </a:solidFill>
                <a:cs typeface="+mn-ea"/>
              </a:rPr>
              <a:t>优化</a:t>
            </a:r>
            <a:r>
              <a:rPr lang="zh-CN" altLang="en-US" b="1" dirty="0">
                <a:solidFill>
                  <a:srgbClr val="9A0001"/>
                </a:solidFill>
                <a:cs typeface="+mn-ea"/>
              </a:rPr>
              <a:t>硬件的</a:t>
            </a:r>
            <a:r>
              <a:rPr lang="zh-CN" altLang="en-US" b="1" dirty="0" smtClean="0">
                <a:solidFill>
                  <a:srgbClr val="9A0001"/>
                </a:solidFill>
                <a:cs typeface="+mn-ea"/>
              </a:rPr>
              <a:t>途径有？</a:t>
            </a:r>
            <a:endParaRPr lang="zh-CN" altLang="en-US" b="1" dirty="0">
              <a:solidFill>
                <a:srgbClr val="9A0001"/>
              </a:solidFill>
              <a:cs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5781024" y="3124226"/>
            <a:ext cx="1277136" cy="870486"/>
          </a:xfrm>
          <a:prstGeom prst="chevron">
            <a:avLst>
              <a:gd name="adj" fmla="val 10847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2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F89D18-1566-EC4D-A7EE-55060FBA7CC2}"/>
              </a:ext>
            </a:extLst>
          </p:cNvPr>
          <p:cNvSpPr/>
          <p:nvPr/>
        </p:nvSpPr>
        <p:spPr>
          <a:xfrm>
            <a:off x="7122160" y="0"/>
            <a:ext cx="5142622" cy="6900406"/>
          </a:xfrm>
          <a:prstGeom prst="rect">
            <a:avLst/>
          </a:prstGeom>
          <a:solidFill>
            <a:srgbClr val="9A00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0FCB3F5-0BE8-4979-9C64-4B1A2F28B9B8}"/>
              </a:ext>
            </a:extLst>
          </p:cNvPr>
          <p:cNvCxnSpPr>
            <a:cxnSpLocks/>
          </p:cNvCxnSpPr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7B4B17F-A7FB-4A54-8A3A-8D95557CF655}"/>
              </a:ext>
            </a:extLst>
          </p:cNvPr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B2002D-8150-42CA-A4A9-5FA6F0C040DD}"/>
              </a:ext>
            </a:extLst>
          </p:cNvPr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A4C4C88-AEAD-49EF-96A7-0377C1C30BFF}"/>
                </a:ext>
              </a:extLst>
            </p:cNvPr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Peking</a:t>
              </a: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University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70B56BD-46CD-4F4D-BBD7-9FC4BEDF9482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9F156FE-098B-4F13-A047-087ECBAE02ED}"/>
              </a:ext>
            </a:extLst>
          </p:cNvPr>
          <p:cNvGrpSpPr/>
          <p:nvPr/>
        </p:nvGrpSpPr>
        <p:grpSpPr>
          <a:xfrm>
            <a:off x="1611618" y="1915792"/>
            <a:ext cx="3800039" cy="769441"/>
            <a:chOff x="1184078" y="2313500"/>
            <a:chExt cx="3800039" cy="76944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985198-C99D-4CFF-A894-6111645051F8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01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447D9F-1C00-402C-A732-C00E1DECEAEF}"/>
                </a:ext>
              </a:extLst>
            </p:cNvPr>
            <p:cNvSpPr txBox="1"/>
            <p:nvPr/>
          </p:nvSpPr>
          <p:spPr>
            <a:xfrm>
              <a:off x="2029462" y="233349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三维理解加速的背景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254C3D5-9971-482B-82C5-5633FAA406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6708A423-F585-FF4C-B6A8-E9E042CED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0" y="6079720"/>
            <a:ext cx="1675797" cy="467802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D87BF79B-D74C-6643-8CC4-B38EF19DEEF8}"/>
              </a:ext>
            </a:extLst>
          </p:cNvPr>
          <p:cNvGrpSpPr/>
          <p:nvPr/>
        </p:nvGrpSpPr>
        <p:grpSpPr>
          <a:xfrm>
            <a:off x="1627508" y="2925510"/>
            <a:ext cx="5119311" cy="850995"/>
            <a:chOff x="1184078" y="2313500"/>
            <a:chExt cx="5119311" cy="850995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B4DCA9D8-E7FD-5247-837E-9969D4277DCF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02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1F46BB3-0728-A742-B1D0-0EBAE33A92DE}"/>
                </a:ext>
              </a:extLst>
            </p:cNvPr>
            <p:cNvSpPr txBox="1"/>
            <p:nvPr/>
          </p:nvSpPr>
          <p:spPr>
            <a:xfrm>
              <a:off x="2029462" y="2333498"/>
              <a:ext cx="42739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9A0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</a:t>
              </a:r>
              <a:r>
                <a:rPr lang="zh-CN" altLang="en-US" sz="2400" b="1" dirty="0">
                  <a:solidFill>
                    <a:srgbClr val="9A0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卷积神经网络</a:t>
              </a:r>
              <a:r>
                <a:rPr lang="zh-CN" altLang="en-US" sz="2400" b="1" dirty="0" smtClean="0">
                  <a:solidFill>
                    <a:srgbClr val="9A00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加速器芯片</a:t>
              </a:r>
              <a:endParaRPr lang="zh-CN" altLang="en-US" sz="2400" b="1" dirty="0">
                <a:solidFill>
                  <a:srgbClr val="9A00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endParaRPr lang="zh-CN" altLang="en-US" sz="2400" b="1" dirty="0">
                <a:solidFill>
                  <a:srgbClr val="9A00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4" name="直接连接符 33">
              <a:extLst>
                <a:ext uri="{FF2B5EF4-FFF2-40B4-BE49-F238E27FC236}">
                  <a16:creationId xmlns:a16="http://schemas.microsoft.com/office/drawing/2014/main" id="{52ECB71F-BA10-9449-886E-3F370263F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F954C39-5914-F446-981C-DF0276C542A0}"/>
              </a:ext>
            </a:extLst>
          </p:cNvPr>
          <p:cNvGrpSpPr/>
          <p:nvPr/>
        </p:nvGrpSpPr>
        <p:grpSpPr>
          <a:xfrm>
            <a:off x="1627508" y="3927957"/>
            <a:ext cx="5119311" cy="850995"/>
            <a:chOff x="1184078" y="2313500"/>
            <a:chExt cx="5119311" cy="850995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D4FA2CE-430D-BB40-B240-3DCDBEC30385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03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D0A9675-89B0-B642-9A9C-016E29E49646}"/>
                </a:ext>
              </a:extLst>
            </p:cNvPr>
            <p:cNvSpPr txBox="1"/>
            <p:nvPr/>
          </p:nvSpPr>
          <p:spPr>
            <a:xfrm>
              <a:off x="2029462" y="2333498"/>
              <a:ext cx="42739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三维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云神经网络</a:t>
              </a: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加速器芯片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9" name="直接连接符 33">
              <a:extLst>
                <a:ext uri="{FF2B5EF4-FFF2-40B4-BE49-F238E27FC236}">
                  <a16:creationId xmlns:a16="http://schemas.microsoft.com/office/drawing/2014/main" id="{850A0144-379C-1B41-A05A-A833AB5FE3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347E210-5B85-C84D-9CAB-20958D530491}"/>
              </a:ext>
            </a:extLst>
          </p:cNvPr>
          <p:cNvGrpSpPr/>
          <p:nvPr/>
        </p:nvGrpSpPr>
        <p:grpSpPr>
          <a:xfrm>
            <a:off x="1627508" y="4923133"/>
            <a:ext cx="1645603" cy="769441"/>
            <a:chOff x="1184078" y="2313500"/>
            <a:chExt cx="1645603" cy="769441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906A2EE-2EAE-8841-83E8-5A5C66FA4528}"/>
                </a:ext>
              </a:extLst>
            </p:cNvPr>
            <p:cNvSpPr txBox="1"/>
            <p:nvPr/>
          </p:nvSpPr>
          <p:spPr>
            <a:xfrm>
              <a:off x="1184078" y="2313500"/>
              <a:ext cx="81304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cs typeface="+mn-ea"/>
                  <a:sym typeface="+mn-lt"/>
                </a:rPr>
                <a:t>04</a:t>
              </a:r>
              <a:endParaRPr lang="zh-CN" altLang="en-US" sz="4400" b="1" dirty="0">
                <a:cs typeface="+mn-ea"/>
                <a:sym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12BD7AD-D562-E044-99E3-07B026B5BAB9}"/>
                </a:ext>
              </a:extLst>
            </p:cNvPr>
            <p:cNvSpPr txBox="1"/>
            <p:nvPr/>
          </p:nvSpPr>
          <p:spPr>
            <a:xfrm>
              <a:off x="2029462" y="233349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总结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64" name="直接连接符 33">
              <a:extLst>
                <a:ext uri="{FF2B5EF4-FFF2-40B4-BE49-F238E27FC236}">
                  <a16:creationId xmlns:a16="http://schemas.microsoft.com/office/drawing/2014/main" id="{BB5013E8-1803-9D46-A3F0-E1EEFEDA55AC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连接符 10">
            <a:extLst>
              <a:ext uri="{FF2B5EF4-FFF2-40B4-BE49-F238E27FC236}">
                <a16:creationId xmlns:a16="http://schemas.microsoft.com/office/drawing/2014/main" id="{D41A8F1D-0315-F840-A9E5-8540C469411F}"/>
              </a:ext>
            </a:extLst>
          </p:cNvPr>
          <p:cNvCxnSpPr>
            <a:cxnSpLocks/>
          </p:cNvCxnSpPr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64C834D2-30E4-A143-BF5E-9C2AEA04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3" t="9543" r="40850"/>
          <a:stretch/>
        </p:blipFill>
        <p:spPr>
          <a:xfrm>
            <a:off x="-11561" y="1862942"/>
            <a:ext cx="1639068" cy="3733580"/>
          </a:xfrm>
          <a:prstGeom prst="rect">
            <a:avLst/>
          </a:prstGeom>
        </p:spPr>
      </p:pic>
      <p:cxnSp>
        <p:nvCxnSpPr>
          <p:cNvPr id="38" name="直接连接符 16">
            <a:extLst>
              <a:ext uri="{FF2B5EF4-FFF2-40B4-BE49-F238E27FC236}">
                <a16:creationId xmlns:a16="http://schemas.microsoft.com/office/drawing/2014/main" id="{05D2BC40-E1DA-8646-AC7E-51D3743407E0}"/>
              </a:ext>
            </a:extLst>
          </p:cNvPr>
          <p:cNvCxnSpPr>
            <a:cxnSpLocks/>
          </p:cNvCxnSpPr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855929B-91E2-D74D-B0EB-BB7F74A33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8" r="15815"/>
          <a:stretch/>
        </p:blipFill>
        <p:spPr>
          <a:xfrm>
            <a:off x="7392767" y="319035"/>
            <a:ext cx="4693919" cy="5839996"/>
          </a:xfrm>
          <a:prstGeom prst="rect">
            <a:avLst/>
          </a:prstGeom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455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241258E0-87D8-CD47-B82E-6D8B9A88A140}"/>
              </a:ext>
            </a:extLst>
          </p:cNvPr>
          <p:cNvSpPr txBox="1"/>
          <p:nvPr/>
        </p:nvSpPr>
        <p:spPr>
          <a:xfrm>
            <a:off x="792387" y="46816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创新点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067553F-E9B9-E741-8AD2-3E159DDA9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17CC1DD4-A9F6-3A4D-B3D6-4D9AEAD40631}"/>
              </a:ext>
            </a:extLst>
          </p:cNvPr>
          <p:cNvGrpSpPr/>
          <p:nvPr/>
        </p:nvGrpSpPr>
        <p:grpSpPr>
          <a:xfrm>
            <a:off x="141403" y="2082636"/>
            <a:ext cx="4087402" cy="3648213"/>
            <a:chOff x="7519976" y="2127250"/>
            <a:chExt cx="4087402" cy="3648213"/>
          </a:xfrm>
        </p:grpSpPr>
        <p:sp>
          <p:nvSpPr>
            <p:cNvPr id="40" name="燕尾形 39">
              <a:extLst>
                <a:ext uri="{FF2B5EF4-FFF2-40B4-BE49-F238E27FC236}">
                  <a16:creationId xmlns:a16="http://schemas.microsoft.com/office/drawing/2014/main" id="{CC430D9A-DD43-644F-A2A4-B2DD79AD715E}"/>
                </a:ext>
              </a:extLst>
            </p:cNvPr>
            <p:cNvSpPr/>
            <p:nvPr/>
          </p:nvSpPr>
          <p:spPr>
            <a:xfrm rot="5400000">
              <a:off x="7632281" y="2413479"/>
              <a:ext cx="375375" cy="599986"/>
            </a:xfrm>
            <a:prstGeom prst="chevron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60" tIns="47630" rIns="95260" bIns="47630"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41" name="直接连接符 51">
              <a:extLst>
                <a:ext uri="{FF2B5EF4-FFF2-40B4-BE49-F238E27FC236}">
                  <a16:creationId xmlns:a16="http://schemas.microsoft.com/office/drawing/2014/main" id="{0088F74E-22AB-504B-9DEE-96DF588A2DEB}"/>
                </a:ext>
              </a:extLst>
            </p:cNvPr>
            <p:cNvCxnSpPr/>
            <p:nvPr/>
          </p:nvCxnSpPr>
          <p:spPr>
            <a:xfrm>
              <a:off x="7819970" y="3013772"/>
              <a:ext cx="37874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1D1A749-E760-1142-9EB3-6BBD4BE31690}"/>
                </a:ext>
              </a:extLst>
            </p:cNvPr>
            <p:cNvSpPr/>
            <p:nvPr/>
          </p:nvSpPr>
          <p:spPr>
            <a:xfrm>
              <a:off x="8157462" y="2127250"/>
              <a:ext cx="2500685" cy="403959"/>
            </a:xfrm>
            <a:prstGeom prst="rect">
              <a:avLst/>
            </a:prstGeom>
          </p:spPr>
          <p:txBody>
            <a:bodyPr wrap="none" lIns="95250" tIns="47626" rIns="95250" bIns="47626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自学习</a:t>
              </a:r>
              <a:r>
                <a:rPr lang="zh-CN" altLang="en-US" sz="2000" dirty="0">
                  <a:cs typeface="+mn-ea"/>
                  <a:sym typeface="+mn-lt"/>
                </a:rPr>
                <a:t>阈值差值丢弃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A5BD603-4776-7147-9DE9-3BC3A7EAF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7462" y="2504450"/>
              <a:ext cx="3449916" cy="527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5250" tIns="47626" rIns="95250" bIns="47626">
              <a:spAutoFit/>
            </a:bodyPr>
            <a:lstStyle/>
            <a:p>
              <a:pPr algn="just">
                <a:spcBef>
                  <a:spcPct val="20000"/>
                </a:spcBef>
                <a:buFont typeface="Arial" charset="0"/>
                <a:buNone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连续图像相似但不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相同；差值的小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值可能不影响准确率，丢弃差值中的小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值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燕尾形 43">
              <a:extLst>
                <a:ext uri="{FF2B5EF4-FFF2-40B4-BE49-F238E27FC236}">
                  <a16:creationId xmlns:a16="http://schemas.microsoft.com/office/drawing/2014/main" id="{7EC00FA2-01EC-3E47-BC11-437B7362D904}"/>
                </a:ext>
              </a:extLst>
            </p:cNvPr>
            <p:cNvSpPr/>
            <p:nvPr/>
          </p:nvSpPr>
          <p:spPr>
            <a:xfrm rot="5400000">
              <a:off x="7632281" y="3785450"/>
              <a:ext cx="375375" cy="599986"/>
            </a:xfrm>
            <a:prstGeom prst="chevr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60" tIns="47630" rIns="95260" bIns="47630"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45" name="直接连接符 55">
              <a:extLst>
                <a:ext uri="{FF2B5EF4-FFF2-40B4-BE49-F238E27FC236}">
                  <a16:creationId xmlns:a16="http://schemas.microsoft.com/office/drawing/2014/main" id="{57D509F2-1A1F-614C-A32F-E729E8920B82}"/>
                </a:ext>
              </a:extLst>
            </p:cNvPr>
            <p:cNvCxnSpPr/>
            <p:nvPr/>
          </p:nvCxnSpPr>
          <p:spPr>
            <a:xfrm>
              <a:off x="7819970" y="4385743"/>
              <a:ext cx="37874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5824725-9C88-084D-A8CB-A10140012912}"/>
                </a:ext>
              </a:extLst>
            </p:cNvPr>
            <p:cNvSpPr/>
            <p:nvPr/>
          </p:nvSpPr>
          <p:spPr>
            <a:xfrm>
              <a:off x="8170960" y="3499222"/>
              <a:ext cx="3013646" cy="403959"/>
            </a:xfrm>
            <a:prstGeom prst="rect">
              <a:avLst/>
            </a:prstGeom>
          </p:spPr>
          <p:txBody>
            <a:bodyPr wrap="none" lIns="95250" tIns="47626" rIns="95250" bIns="47626">
              <a:spAutoFit/>
            </a:bodyPr>
            <a:lstStyle/>
            <a:p>
              <a:r>
                <a:rPr lang="zh-CN" altLang="en-US" sz="2000" dirty="0">
                  <a:cs typeface="+mn-ea"/>
                  <a:sym typeface="+mn-lt"/>
                </a:rPr>
                <a:t>基于标签的全跳零微架构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矩形 47">
              <a:extLst>
                <a:ext uri="{FF2B5EF4-FFF2-40B4-BE49-F238E27FC236}">
                  <a16:creationId xmlns:a16="http://schemas.microsoft.com/office/drawing/2014/main" id="{1DC7BBAD-2859-C445-97A2-3F5E33F02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7462" y="3876422"/>
              <a:ext cx="3449916" cy="527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5250" tIns="47626" rIns="95250" bIns="47626">
              <a:spAutoFit/>
            </a:bodyPr>
            <a:lstStyle/>
            <a:p>
              <a:pPr algn="just">
                <a:spcBef>
                  <a:spcPct val="20000"/>
                </a:spcBef>
                <a:buFont typeface="Arial" charset="0"/>
                <a:buNone/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同时跳过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A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或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W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中的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0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引入的计算操作和周期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燕尾形 47">
              <a:extLst>
                <a:ext uri="{FF2B5EF4-FFF2-40B4-BE49-F238E27FC236}">
                  <a16:creationId xmlns:a16="http://schemas.microsoft.com/office/drawing/2014/main" id="{97FCD261-0991-0943-A0F6-FE8D14B31ED8}"/>
                </a:ext>
              </a:extLst>
            </p:cNvPr>
            <p:cNvSpPr/>
            <p:nvPr/>
          </p:nvSpPr>
          <p:spPr>
            <a:xfrm rot="5400000">
              <a:off x="7632281" y="5157422"/>
              <a:ext cx="375375" cy="599986"/>
            </a:xfrm>
            <a:prstGeom prst="chevron">
              <a:avLst/>
            </a:prstGeom>
            <a:solidFill>
              <a:srgbClr val="9A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260" tIns="47630" rIns="95260" bIns="47630"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cxnSp>
          <p:nvCxnSpPr>
            <p:cNvPr id="49" name="直接连接符 59">
              <a:extLst>
                <a:ext uri="{FF2B5EF4-FFF2-40B4-BE49-F238E27FC236}">
                  <a16:creationId xmlns:a16="http://schemas.microsoft.com/office/drawing/2014/main" id="{93850AC1-28F0-1149-B35F-067F803DF91E}"/>
                </a:ext>
              </a:extLst>
            </p:cNvPr>
            <p:cNvCxnSpPr/>
            <p:nvPr/>
          </p:nvCxnSpPr>
          <p:spPr>
            <a:xfrm>
              <a:off x="7819970" y="5757715"/>
              <a:ext cx="378740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ABCDB7C-BDE2-934B-B9C9-F690FF6AB9C7}"/>
                </a:ext>
              </a:extLst>
            </p:cNvPr>
            <p:cNvSpPr/>
            <p:nvPr/>
          </p:nvSpPr>
          <p:spPr>
            <a:xfrm>
              <a:off x="8170960" y="4871194"/>
              <a:ext cx="1731243" cy="403959"/>
            </a:xfrm>
            <a:prstGeom prst="rect">
              <a:avLst/>
            </a:prstGeom>
          </p:spPr>
          <p:txBody>
            <a:bodyPr wrap="none" lIns="95250" tIns="47626" rIns="95250" bIns="47626">
              <a:spAutoFit/>
            </a:bodyPr>
            <a:lstStyle/>
            <a:p>
              <a:r>
                <a:rPr lang="zh-CN" altLang="en-US" sz="2000" dirty="0">
                  <a:cs typeface="+mn-ea"/>
                  <a:sym typeface="+mn-lt"/>
                </a:rPr>
                <a:t>分层负载均衡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1" name="矩形 47">
              <a:extLst>
                <a:ext uri="{FF2B5EF4-FFF2-40B4-BE49-F238E27FC236}">
                  <a16:creationId xmlns:a16="http://schemas.microsoft.com/office/drawing/2014/main" id="{D845C80F-6656-DE46-B3F8-A6FFA215F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7462" y="5248394"/>
              <a:ext cx="3449916" cy="527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5250" tIns="47626" rIns="95250" bIns="4762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just">
                <a:buNone/>
              </a:pP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MAC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之间用分配器分配任务；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PE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组分配权重稀疏度相近的卷积核组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A3AAF5C8-3649-8649-9472-1906383CD35B}"/>
              </a:ext>
            </a:extLst>
          </p:cNvPr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B2237C4-43F5-424F-A016-02255BB9A68B}"/>
              </a:ext>
            </a:extLst>
          </p:cNvPr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7543" y="1239715"/>
            <a:ext cx="3071911" cy="1468076"/>
          </a:xfrm>
          <a:prstGeom prst="rect">
            <a:avLst/>
          </a:prstGeom>
        </p:spPr>
      </p:pic>
      <p:pic>
        <p:nvPicPr>
          <p:cNvPr id="26" name="图片 2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137"/>
          <a:stretch/>
        </p:blipFill>
        <p:spPr>
          <a:xfrm>
            <a:off x="9911445" y="1361751"/>
            <a:ext cx="1986228" cy="1392801"/>
          </a:xfrm>
          <a:prstGeom prst="rect">
            <a:avLst/>
          </a:prstGeom>
        </p:spPr>
      </p:pic>
      <p:pic>
        <p:nvPicPr>
          <p:cNvPr id="28" name="Picture 5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7732" y="3099796"/>
            <a:ext cx="3542717" cy="315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16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9488" y="2946565"/>
            <a:ext cx="3349812" cy="197558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燕尾形箭头 33"/>
          <p:cNvSpPr/>
          <p:nvPr/>
        </p:nvSpPr>
        <p:spPr>
          <a:xfrm rot="5400000">
            <a:off x="6247546" y="2650508"/>
            <a:ext cx="459151" cy="395410"/>
          </a:xfrm>
          <a:prstGeom prst="notchedRightArrow">
            <a:avLst/>
          </a:prstGeom>
          <a:noFill/>
          <a:ln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燕尾形箭头 36"/>
          <p:cNvSpPr/>
          <p:nvPr/>
        </p:nvSpPr>
        <p:spPr>
          <a:xfrm>
            <a:off x="7911417" y="4106585"/>
            <a:ext cx="534724" cy="390043"/>
          </a:xfrm>
          <a:prstGeom prst="notchedRightArrow">
            <a:avLst/>
          </a:prstGeom>
          <a:noFill/>
          <a:ln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8" name="图片 3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712" y="4928766"/>
            <a:ext cx="2846189" cy="1860037"/>
          </a:xfrm>
          <a:prstGeom prst="rect">
            <a:avLst/>
          </a:prstGeom>
        </p:spPr>
      </p:pic>
      <p:sp>
        <p:nvSpPr>
          <p:cNvPr id="52" name="内容占位符 2"/>
          <p:cNvSpPr txBox="1">
            <a:spLocks/>
          </p:cNvSpPr>
          <p:nvPr/>
        </p:nvSpPr>
        <p:spPr>
          <a:xfrm>
            <a:off x="741389" y="2946565"/>
            <a:ext cx="3419034" cy="321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0B050"/>
                </a:solidFill>
                <a:cs typeface="+mn-ea"/>
                <a:sym typeface="+mn-lt"/>
              </a:rPr>
              <a:t>提升稀疏度</a:t>
            </a:r>
            <a:r>
              <a:rPr lang="en-US" altLang="zh-CN" sz="2000" dirty="0" smtClean="0">
                <a:solidFill>
                  <a:srgbClr val="00B050"/>
                </a:solidFill>
                <a:cs typeface="+mn-ea"/>
                <a:sym typeface="+mn-lt"/>
              </a:rPr>
              <a:t>-&gt;</a:t>
            </a:r>
            <a:r>
              <a:rPr lang="zh-CN" altLang="en-US" sz="2000" dirty="0" smtClean="0">
                <a:solidFill>
                  <a:srgbClr val="00B050"/>
                </a:solidFill>
                <a:cs typeface="+mn-ea"/>
                <a:sym typeface="+mn-lt"/>
              </a:rPr>
              <a:t>计算量</a:t>
            </a:r>
            <a:r>
              <a:rPr lang="zh-CN" altLang="en-US" sz="2000" dirty="0">
                <a:solidFill>
                  <a:srgbClr val="00B050"/>
                </a:solidFill>
                <a:cs typeface="+mn-ea"/>
                <a:sym typeface="+mn-lt"/>
              </a:rPr>
              <a:t>参数</a:t>
            </a:r>
            <a:r>
              <a:rPr lang="zh-CN" altLang="en-US" sz="2000" dirty="0" smtClean="0">
                <a:solidFill>
                  <a:srgbClr val="00B050"/>
                </a:solidFill>
                <a:cs typeface="+mn-ea"/>
                <a:sym typeface="+mn-lt"/>
              </a:rPr>
              <a:t>量↓</a:t>
            </a:r>
            <a:endParaRPr lang="en-US" altLang="zh-CN" sz="2000" dirty="0" smtClean="0">
              <a:solidFill>
                <a:srgbClr val="00B050"/>
              </a:solidFill>
              <a:cs typeface="+mn-ea"/>
              <a:sym typeface="+mn-lt"/>
            </a:endParaRPr>
          </a:p>
        </p:txBody>
      </p:sp>
      <p:sp>
        <p:nvSpPr>
          <p:cNvPr id="53" name="内容占位符 2"/>
          <p:cNvSpPr txBox="1">
            <a:spLocks/>
          </p:cNvSpPr>
          <p:nvPr/>
        </p:nvSpPr>
        <p:spPr>
          <a:xfrm>
            <a:off x="694855" y="4348954"/>
            <a:ext cx="3419034" cy="321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rgbClr val="00B050"/>
                </a:solidFill>
                <a:cs typeface="+mn-ea"/>
                <a:sym typeface="+mn-lt"/>
              </a:rPr>
              <a:t>利用好稀疏度</a:t>
            </a:r>
            <a:r>
              <a:rPr lang="en-US" altLang="zh-CN" sz="2000" dirty="0" smtClean="0">
                <a:solidFill>
                  <a:srgbClr val="00B050"/>
                </a:solidFill>
                <a:cs typeface="+mn-ea"/>
                <a:sym typeface="+mn-lt"/>
              </a:rPr>
              <a:t>-&gt;</a:t>
            </a:r>
            <a:r>
              <a:rPr lang="zh-CN" altLang="en-US" sz="2000" dirty="0" smtClean="0">
                <a:solidFill>
                  <a:srgbClr val="00B050"/>
                </a:solidFill>
                <a:cs typeface="+mn-ea"/>
                <a:sym typeface="+mn-lt"/>
              </a:rPr>
              <a:t>能耗↓</a:t>
            </a:r>
            <a:r>
              <a:rPr lang="en-US" altLang="zh-CN" sz="2000" dirty="0" smtClean="0">
                <a:solidFill>
                  <a:srgbClr val="00B050"/>
                </a:solidFill>
                <a:cs typeface="+mn-ea"/>
                <a:sym typeface="+mn-lt"/>
              </a:rPr>
              <a:t>+</a:t>
            </a:r>
            <a:r>
              <a:rPr lang="zh-CN" altLang="en-US" sz="2000" dirty="0" smtClean="0">
                <a:solidFill>
                  <a:srgbClr val="00B050"/>
                </a:solidFill>
                <a:cs typeface="+mn-ea"/>
                <a:sym typeface="+mn-lt"/>
              </a:rPr>
              <a:t>性能</a:t>
            </a:r>
            <a:r>
              <a:rPr lang="zh-CN" altLang="en-US" sz="2000" dirty="0">
                <a:solidFill>
                  <a:srgbClr val="00B050"/>
                </a:solidFill>
                <a:cs typeface="+mn-ea"/>
                <a:sym typeface="+mn-lt"/>
              </a:rPr>
              <a:t>↑</a:t>
            </a:r>
            <a:endParaRPr lang="en-US" altLang="zh-CN" sz="2000" dirty="0" smtClean="0">
              <a:solidFill>
                <a:srgbClr val="00B050"/>
              </a:solidFill>
              <a:cs typeface="+mn-ea"/>
              <a:sym typeface="+mn-lt"/>
            </a:endParaRPr>
          </a:p>
        </p:txBody>
      </p:sp>
      <p:sp>
        <p:nvSpPr>
          <p:cNvPr id="54" name="内容占位符 2"/>
          <p:cNvSpPr txBox="1">
            <a:spLocks/>
          </p:cNvSpPr>
          <p:nvPr/>
        </p:nvSpPr>
        <p:spPr>
          <a:xfrm>
            <a:off x="847255" y="5674975"/>
            <a:ext cx="3419034" cy="321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rgbClr val="00B050"/>
                </a:solidFill>
                <a:cs typeface="+mn-ea"/>
                <a:sym typeface="+mn-lt"/>
              </a:rPr>
              <a:t>PE</a:t>
            </a:r>
            <a:r>
              <a:rPr lang="zh-CN" altLang="en-US" sz="2000" dirty="0" smtClean="0">
                <a:solidFill>
                  <a:srgbClr val="00B050"/>
                </a:solidFill>
                <a:cs typeface="+mn-ea"/>
                <a:sym typeface="+mn-lt"/>
              </a:rPr>
              <a:t>利用率</a:t>
            </a:r>
            <a:r>
              <a:rPr lang="en-US" altLang="zh-CN" sz="2000" dirty="0" smtClean="0">
                <a:solidFill>
                  <a:srgbClr val="00B050"/>
                </a:solidFill>
                <a:cs typeface="+mn-ea"/>
                <a:sym typeface="+mn-lt"/>
              </a:rPr>
              <a:t>-&gt;</a:t>
            </a:r>
            <a:r>
              <a:rPr lang="zh-CN" altLang="en-US" sz="2000" dirty="0" smtClean="0">
                <a:solidFill>
                  <a:srgbClr val="00B050"/>
                </a:solidFill>
                <a:cs typeface="+mn-ea"/>
                <a:sym typeface="+mn-lt"/>
              </a:rPr>
              <a:t>性能</a:t>
            </a:r>
            <a:r>
              <a:rPr lang="zh-CN" altLang="en-US" sz="2000" dirty="0">
                <a:solidFill>
                  <a:srgbClr val="00B050"/>
                </a:solidFill>
                <a:cs typeface="+mn-ea"/>
                <a:sym typeface="+mn-lt"/>
              </a:rPr>
              <a:t>↑</a:t>
            </a:r>
            <a:endParaRPr lang="en-US" altLang="zh-CN" sz="2000" dirty="0" smtClean="0">
              <a:solidFill>
                <a:srgbClr val="00B050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1313" y="1305878"/>
            <a:ext cx="3642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  <a:cs typeface="+mn-ea"/>
                <a:sym typeface="+mn-lt"/>
              </a:rPr>
              <a:t>算法硬件协同优化，提升</a:t>
            </a:r>
            <a:r>
              <a:rPr lang="en-US" altLang="zh-CN" b="1" dirty="0" smtClean="0">
                <a:solidFill>
                  <a:srgbClr val="00B050"/>
                </a:solidFill>
                <a:cs typeface="+mn-ea"/>
                <a:sym typeface="+mn-lt"/>
              </a:rPr>
              <a:t>PPA</a:t>
            </a:r>
            <a:r>
              <a:rPr lang="zh-CN" altLang="en-US" b="1" dirty="0" smtClean="0">
                <a:solidFill>
                  <a:srgbClr val="00B050"/>
                </a:solidFill>
                <a:cs typeface="+mn-ea"/>
                <a:sym typeface="+mn-lt"/>
              </a:rPr>
              <a:t>表现</a:t>
            </a:r>
            <a:endParaRPr lang="en-US" altLang="zh-CN" b="1" dirty="0">
              <a:solidFill>
                <a:srgbClr val="00B050"/>
              </a:solidFill>
              <a:cs typeface="+mn-ea"/>
              <a:sym typeface="+mn-lt"/>
            </a:endParaRPr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91506" y="6148258"/>
            <a:ext cx="6008468" cy="305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 smtClean="0">
                <a:solidFill>
                  <a:srgbClr val="9A0001"/>
                </a:solidFill>
                <a:cs typeface="+mn-ea"/>
                <a:sym typeface="+mn-lt"/>
              </a:rPr>
              <a:t>新维度</a:t>
            </a:r>
            <a:r>
              <a:rPr lang="en-US" altLang="zh-CN" sz="2000" dirty="0">
                <a:solidFill>
                  <a:srgbClr val="9A0001"/>
                </a:solidFill>
                <a:cs typeface="+mn-ea"/>
                <a:sym typeface="+mn-lt"/>
              </a:rPr>
              <a:t>→</a:t>
            </a:r>
            <a:r>
              <a:rPr lang="zh-CN" altLang="en-US" sz="2000" dirty="0" smtClean="0">
                <a:solidFill>
                  <a:srgbClr val="9A0001"/>
                </a:solidFill>
                <a:cs typeface="+mn-ea"/>
                <a:sym typeface="+mn-lt"/>
              </a:rPr>
              <a:t>新挑战：计算量参数量能耗延迟均高</a:t>
            </a:r>
            <a:endParaRPr lang="en-US" altLang="zh-CN" sz="2000" dirty="0" smtClean="0">
              <a:solidFill>
                <a:srgbClr val="9A0001"/>
              </a:solidFill>
              <a:cs typeface="+mn-ea"/>
              <a:sym typeface="+mn-lt"/>
            </a:endParaRPr>
          </a:p>
        </p:txBody>
      </p:sp>
      <p:sp>
        <p:nvSpPr>
          <p:cNvPr id="33" name="笑脸 32"/>
          <p:cNvSpPr/>
          <p:nvPr/>
        </p:nvSpPr>
        <p:spPr>
          <a:xfrm>
            <a:off x="5310115" y="6149889"/>
            <a:ext cx="333331" cy="333331"/>
          </a:xfrm>
          <a:prstGeom prst="smileyFace">
            <a:avLst>
              <a:gd name="adj" fmla="val -4653"/>
            </a:avLst>
          </a:prstGeom>
          <a:noFill/>
          <a:ln w="28575">
            <a:solidFill>
              <a:srgbClr val="9A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09697" y="6453433"/>
            <a:ext cx="5348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  <a:cs typeface="+mn-ea"/>
                <a:sym typeface="+mn-lt"/>
              </a:rPr>
              <a:t>新机遇</a:t>
            </a:r>
            <a:r>
              <a:rPr lang="en-US" altLang="zh-CN" b="1" dirty="0" smtClean="0">
                <a:solidFill>
                  <a:srgbClr val="00B050"/>
                </a:solidFill>
                <a:cs typeface="+mn-ea"/>
                <a:sym typeface="+mn-lt"/>
              </a:rPr>
              <a:t>/</a:t>
            </a:r>
            <a:r>
              <a:rPr lang="zh-CN" altLang="en-US" b="1" dirty="0" smtClean="0">
                <a:solidFill>
                  <a:srgbClr val="00B050"/>
                </a:solidFill>
                <a:cs typeface="+mn-ea"/>
                <a:sym typeface="+mn-lt"/>
              </a:rPr>
              <a:t>优化空间：局部性，高复用，高稀疏</a:t>
            </a:r>
            <a:endParaRPr lang="en-US" altLang="zh-CN" b="1" dirty="0">
              <a:solidFill>
                <a:srgbClr val="00B050"/>
              </a:solidFill>
              <a:cs typeface="+mn-ea"/>
              <a:sym typeface="+mn-lt"/>
            </a:endParaRPr>
          </a:p>
        </p:txBody>
      </p:sp>
      <p:sp>
        <p:nvSpPr>
          <p:cNvPr id="55" name="笑脸 54"/>
          <p:cNvSpPr/>
          <p:nvPr/>
        </p:nvSpPr>
        <p:spPr>
          <a:xfrm>
            <a:off x="4697311" y="6490587"/>
            <a:ext cx="295023" cy="295023"/>
          </a:xfrm>
          <a:prstGeom prst="smileyFac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95F4619-8A67-5049-AADC-ED42D71479E8}"/>
              </a:ext>
            </a:extLst>
          </p:cNvPr>
          <p:cNvSpPr/>
          <p:nvPr/>
        </p:nvSpPr>
        <p:spPr>
          <a:xfrm flipV="1">
            <a:off x="794456" y="107317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8446141" y="2892363"/>
            <a:ext cx="3593458" cy="3880542"/>
          </a:xfrm>
          <a:prstGeom prst="roundRect">
            <a:avLst>
              <a:gd name="adj" fmla="val 6312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4360277" y="1239069"/>
            <a:ext cx="7595755" cy="1540215"/>
          </a:xfrm>
          <a:prstGeom prst="roundRect">
            <a:avLst>
              <a:gd name="adj" fmla="val 6312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4374170" y="2982116"/>
            <a:ext cx="3797619" cy="3253935"/>
          </a:xfrm>
          <a:prstGeom prst="roundRect">
            <a:avLst>
              <a:gd name="adj" fmla="val 6312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0" name="图片 59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r="47751" b="-1"/>
          <a:stretch/>
        </p:blipFill>
        <p:spPr bwMode="auto">
          <a:xfrm>
            <a:off x="7765857" y="1360373"/>
            <a:ext cx="1855583" cy="1373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005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xb1qma0">
      <a:majorFont>
        <a:latin typeface="Arial" panose="020F0302020204030204"/>
        <a:ea typeface="华文楷体"/>
        <a:cs typeface=""/>
      </a:majorFont>
      <a:minorFont>
        <a:latin typeface="Arial" panose="020F0502020204030204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</TotalTime>
  <Words>2193</Words>
  <Application>Microsoft Office PowerPoint</Application>
  <PresentationFormat>宽屏</PresentationFormat>
  <Paragraphs>644</Paragraphs>
  <Slides>23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 Unicode MS</vt:lpstr>
      <vt:lpstr>FZShengShiKaiShuS-EB-GB</vt:lpstr>
      <vt:lpstr>等线</vt:lpstr>
      <vt:lpstr>华文楷体</vt:lpstr>
      <vt:lpstr>宋体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北京大学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北大PPT模版（红色）</dc:title>
  <dc:subject/>
  <dc:creator>刘钊 城环20博</dc:creator>
  <cp:keywords/>
  <dc:description/>
  <cp:lastModifiedBy>ZHOU</cp:lastModifiedBy>
  <cp:revision>379</cp:revision>
  <cp:lastPrinted>2022-02-28T11:05:57Z</cp:lastPrinted>
  <dcterms:created xsi:type="dcterms:W3CDTF">2020-08-05T06:35:16Z</dcterms:created>
  <dcterms:modified xsi:type="dcterms:W3CDTF">2023-10-09T04:00:38Z</dcterms:modified>
  <cp:category/>
</cp:coreProperties>
</file>